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65"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F6B"/>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80" autoAdjust="0"/>
    <p:restoredTop sz="94660"/>
  </p:normalViewPr>
  <p:slideViewPr>
    <p:cSldViewPr>
      <p:cViewPr varScale="1">
        <p:scale>
          <a:sx n="67" d="100"/>
          <a:sy n="67" d="100"/>
        </p:scale>
        <p:origin x="-14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EC79F8-395C-4978-8F4C-4FCC07F9C6AB}" type="datetimeFigureOut">
              <a:rPr lang="en-GB" smtClean="0"/>
              <a:t>28/04/2016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EC79F8-395C-4978-8F4C-4FCC07F9C6AB}" type="datetimeFigureOut">
              <a:rPr lang="en-GB" smtClean="0"/>
              <a:t>28/04/2016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EC79F8-395C-4978-8F4C-4FCC07F9C6AB}" type="datetimeFigureOut">
              <a:rPr lang="en-GB" smtClean="0"/>
              <a:t>28/04/2016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EC79F8-395C-4978-8F4C-4FCC07F9C6AB}" type="datetimeFigureOut">
              <a:rPr lang="en-GB" smtClean="0"/>
              <a:t>28/04/2016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C79F8-395C-4978-8F4C-4FCC07F9C6AB}" type="datetimeFigureOut">
              <a:rPr lang="en-GB" smtClean="0"/>
              <a:t>28/04/2016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EC79F8-395C-4978-8F4C-4FCC07F9C6AB}" type="datetimeFigureOut">
              <a:rPr lang="en-GB" smtClean="0"/>
              <a:t>28/04/2016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EC79F8-395C-4978-8F4C-4FCC07F9C6AB}" type="datetimeFigureOut">
              <a:rPr lang="en-GB" smtClean="0"/>
              <a:t>28/04/2016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EC79F8-395C-4978-8F4C-4FCC07F9C6AB}" type="datetimeFigureOut">
              <a:rPr lang="en-GB" smtClean="0"/>
              <a:t>28/04/2016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C79F8-395C-4978-8F4C-4FCC07F9C6AB}" type="datetimeFigureOut">
              <a:rPr lang="en-GB" smtClean="0"/>
              <a:t>28/04/2016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C79F8-395C-4978-8F4C-4FCC07F9C6AB}" type="datetimeFigureOut">
              <a:rPr lang="en-GB" smtClean="0"/>
              <a:t>28/04/2016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EC79F8-395C-4978-8F4C-4FCC07F9C6AB}" type="datetimeFigureOut">
              <a:rPr lang="en-GB" smtClean="0"/>
              <a:t>28/04/2016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14BCCB-75CA-45A3-BD39-485D0776E61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C79F8-395C-4978-8F4C-4FCC07F9C6AB}" type="datetimeFigureOut">
              <a:rPr lang="en-GB" smtClean="0"/>
              <a:t>28/04/2016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4BCCB-75CA-45A3-BD39-485D0776E61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descr="Image result for judge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484" name="AutoShape 4" descr="Image result for judge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486" name="AutoShape 6" descr="Image result for judge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3554" name="AutoShape 2" descr="Image result for set fre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 name="TextBox 1"/>
          <p:cNvSpPr txBox="1"/>
          <p:nvPr/>
        </p:nvSpPr>
        <p:spPr>
          <a:xfrm>
            <a:off x="827584" y="620688"/>
            <a:ext cx="8064896" cy="5170646"/>
          </a:xfrm>
          <a:prstGeom prst="rect">
            <a:avLst/>
          </a:prstGeom>
          <a:noFill/>
          <a:ln>
            <a:noFill/>
          </a:ln>
        </p:spPr>
        <p:txBody>
          <a:bodyPr wrap="square" rtlCol="0">
            <a:spAutoFit/>
            <a:scene3d>
              <a:camera prst="orthographicFront"/>
              <a:lightRig rig="brightRoom" dir="t"/>
            </a:scene3d>
            <a:sp3d extrusionH="57150">
              <a:bevelT w="38100" h="38100"/>
              <a:bevelB w="38100" h="38100"/>
              <a:extrusionClr>
                <a:schemeClr val="tx1"/>
              </a:extrusionClr>
            </a:sp3d>
          </a:bodyPr>
          <a:lstStyle/>
          <a:p>
            <a:pPr algn="ctr"/>
            <a:r>
              <a:rPr lang="en-GB" sz="11000" b="1" dirty="0" smtClean="0">
                <a:solidFill>
                  <a:schemeClr val="bg1"/>
                </a:solidFill>
                <a:effectLst>
                  <a:outerShdw blurRad="50800" dist="50800" dir="5400000" algn="ctr" rotWithShape="0">
                    <a:schemeClr val="tx1"/>
                  </a:outerShdw>
                </a:effectLst>
                <a:latin typeface="Amatic SC" pitchFamily="2" charset="0"/>
              </a:rPr>
              <a:t>How does God deal with the problems of this world?</a:t>
            </a:r>
            <a:endParaRPr lang="en-GB" sz="11000" b="1" dirty="0">
              <a:solidFill>
                <a:schemeClr val="bg1"/>
              </a:solidFill>
              <a:effectLst>
                <a:outerShdw blurRad="50800" dist="50800" dir="5400000" algn="ctr" rotWithShape="0">
                  <a:schemeClr val="tx1"/>
                </a:outerShdw>
              </a:effectLst>
              <a:latin typeface="Amatic SC"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467544" y="548680"/>
            <a:ext cx="8136904" cy="5550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sz="3200" b="0" i="0" u="none" strike="noStrike" cap="none" normalizeH="0" baseline="0" dirty="0" smtClean="0">
                <a:ln>
                  <a:noFill/>
                </a:ln>
                <a:solidFill>
                  <a:schemeClr val="bg1"/>
                </a:solidFill>
                <a:effectLst/>
                <a:latin typeface="Arial Narrow" pitchFamily="34" charset="0"/>
                <a:cs typeface="Arial" pitchFamily="34" charset="0"/>
              </a:rPr>
              <a:t>In the future, when your son asks you, “What is the meaning of the stipulations, decrees and laws the Lord our God has commanded you?”</a:t>
            </a:r>
            <a:r>
              <a:rPr kumimoji="0" lang="en-GB" sz="3200" b="1" i="0" u="none" strike="noStrike" cap="none" normalizeH="0" baseline="30000" dirty="0" smtClean="0">
                <a:ln>
                  <a:noFill/>
                </a:ln>
                <a:solidFill>
                  <a:schemeClr val="bg1"/>
                </a:solidFill>
                <a:effectLst/>
                <a:latin typeface="Arial Narrow" pitchFamily="34" charset="0"/>
                <a:cs typeface="Arial" pitchFamily="34" charset="0"/>
              </a:rPr>
              <a:t>  </a:t>
            </a:r>
            <a:r>
              <a:rPr kumimoji="0" lang="en-GB" sz="3200" b="0" i="0" u="none" strike="noStrike" cap="none" normalizeH="0" baseline="0" dirty="0" smtClean="0">
                <a:ln>
                  <a:noFill/>
                </a:ln>
                <a:solidFill>
                  <a:schemeClr val="bg1"/>
                </a:solidFill>
                <a:effectLst/>
                <a:latin typeface="Arial Narrow" pitchFamily="34" charset="0"/>
                <a:cs typeface="Arial" pitchFamily="34" charset="0"/>
              </a:rPr>
              <a:t>tell him, “... </a:t>
            </a:r>
            <a:r>
              <a:rPr kumimoji="0" lang="en-GB" sz="3200" b="1" i="0" u="none" strike="noStrike" cap="none" normalizeH="0" baseline="0" dirty="0" smtClean="0">
                <a:ln>
                  <a:noFill/>
                </a:ln>
                <a:solidFill>
                  <a:schemeClr val="bg1"/>
                </a:solidFill>
                <a:effectLst/>
                <a:latin typeface="Arial Narrow" pitchFamily="34" charset="0"/>
                <a:cs typeface="Arial" pitchFamily="34" charset="0"/>
              </a:rPr>
              <a:t>The Lord commanded us to obey all these decrees and to fear the Lord our God, so that we might always prosper and be kept alive, as is the case today</a:t>
            </a:r>
            <a:r>
              <a:rPr kumimoji="0" lang="en-GB" sz="3200" b="0" i="0" u="none" strike="noStrike" cap="none" normalizeH="0" baseline="0" dirty="0" smtClean="0">
                <a:ln>
                  <a:noFill/>
                </a:ln>
                <a:solidFill>
                  <a:schemeClr val="bg1"/>
                </a:solidFill>
                <a:effectLst/>
                <a:latin typeface="Arial Narrow" pitchFamily="34" charset="0"/>
                <a:cs typeface="Arial" pitchFamily="34" charset="0"/>
              </a:rPr>
              <a:t>. </a:t>
            </a:r>
            <a:r>
              <a:rPr kumimoji="0" lang="en-GB" sz="3200" b="1" i="0" u="none" strike="noStrike" cap="none" normalizeH="0" baseline="0" dirty="0" smtClean="0">
                <a:ln>
                  <a:noFill/>
                </a:ln>
                <a:solidFill>
                  <a:schemeClr val="bg1"/>
                </a:solidFill>
                <a:effectLst/>
                <a:latin typeface="Arial Narrow" pitchFamily="34" charset="0"/>
                <a:cs typeface="Arial" pitchFamily="34" charset="0"/>
              </a:rPr>
              <a:t>And if we are careful to obey all this law before the Lord our God, as he has commanded us, that will be our righteousness</a:t>
            </a:r>
            <a:r>
              <a:rPr kumimoji="0" lang="en-GB" sz="3200" b="0" i="0" u="none" strike="noStrike" cap="none" normalizeH="0" baseline="0" dirty="0" smtClean="0">
                <a:ln>
                  <a:noFill/>
                </a:ln>
                <a:solidFill>
                  <a:schemeClr val="bg1"/>
                </a:solidFill>
                <a:effectLst/>
                <a:latin typeface="Arial Narrow" pitchFamily="34" charset="0"/>
                <a:cs typeface="Arial" pitchFamily="34" charset="0"/>
              </a:rPr>
              <a:t>.”</a:t>
            </a:r>
          </a:p>
          <a:p>
            <a:pPr marL="0" marR="0" lvl="0" indent="0" algn="ctr" defTabSz="914400" rtl="0" eaLnBrk="1" fontAlgn="base" latinLnBrk="0" hangingPunct="1">
              <a:lnSpc>
                <a:spcPct val="100000"/>
              </a:lnSpc>
              <a:spcBef>
                <a:spcPct val="0"/>
              </a:spcBef>
              <a:spcAft>
                <a:spcPts val="1000"/>
              </a:spcAft>
              <a:buClrTx/>
              <a:buSzTx/>
              <a:buFontTx/>
              <a:buNone/>
              <a:tabLst/>
            </a:pPr>
            <a:r>
              <a:rPr lang="en-GB" sz="3200" dirty="0" smtClean="0">
                <a:solidFill>
                  <a:schemeClr val="bg1"/>
                </a:solidFill>
                <a:latin typeface="Arial Narrow" pitchFamily="34" charset="0"/>
                <a:cs typeface="Arial" pitchFamily="34" charset="0"/>
              </a:rPr>
              <a:t>Deut 6:20-25</a:t>
            </a:r>
            <a:endParaRPr kumimoji="0" lang="en-GB" sz="3200" b="0" i="0" u="none" strike="noStrike" cap="none" normalizeH="0" baseline="0" dirty="0" smtClean="0">
              <a:ln>
                <a:noFill/>
              </a:ln>
              <a:solidFill>
                <a:schemeClr val="bg1"/>
              </a:solidFill>
              <a:effectLst/>
              <a:latin typeface="Arial Narrow"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ttps://encrypted-tbn0.gstatic.com/images?q=tbn:ANd9GcQB3FuYpbwb0rmVx5JPK-YlhCYAdEQjxxBSe3I-YbJ_-TazPQII"/>
          <p:cNvPicPr>
            <a:picLocks noChangeAspect="1" noChangeArrowheads="1"/>
          </p:cNvPicPr>
          <p:nvPr/>
        </p:nvPicPr>
        <p:blipFill>
          <a:blip r:embed="rId2" cstate="print"/>
          <a:srcRect/>
          <a:stretch>
            <a:fillRect/>
          </a:stretch>
        </p:blipFill>
        <p:spPr bwMode="auto">
          <a:xfrm>
            <a:off x="-1894" y="764704"/>
            <a:ext cx="9145894" cy="482453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51520" y="332657"/>
            <a:ext cx="8424936" cy="57785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ts val="500"/>
              </a:spcBef>
              <a:spcAft>
                <a:spcPts val="563"/>
              </a:spcAft>
              <a:buClrTx/>
              <a:buSzTx/>
              <a:buFontTx/>
              <a:buNone/>
              <a:tabLst/>
            </a:pPr>
            <a:r>
              <a:rPr kumimoji="0" lang="en-GB" sz="3200" i="0" u="none" strike="noStrike" cap="none" normalizeH="0" baseline="0" dirty="0" smtClean="0">
                <a:ln>
                  <a:noFill/>
                </a:ln>
                <a:solidFill>
                  <a:schemeClr val="bg1"/>
                </a:solidFill>
                <a:effectLst/>
                <a:latin typeface="Arial Narrow" pitchFamily="34" charset="0"/>
                <a:cs typeface="Arial" pitchFamily="34" charset="0"/>
              </a:rPr>
              <a:t>‘What shall we conclude then? Do we (the Jews) have any advantage? Not at all! For we have already made the charge that Jews and Gentiles alike are all under the power of sin. As it is written:</a:t>
            </a:r>
          </a:p>
          <a:p>
            <a:pPr marL="0" marR="0" lvl="0" indent="0" algn="ctr" defTabSz="914400" rtl="0" eaLnBrk="1" fontAlgn="base" latinLnBrk="0" hangingPunct="1">
              <a:lnSpc>
                <a:spcPct val="100000"/>
              </a:lnSpc>
              <a:spcBef>
                <a:spcPts val="500"/>
              </a:spcBef>
              <a:spcAft>
                <a:spcPts val="500"/>
              </a:spcAft>
              <a:buClrTx/>
              <a:buSzTx/>
              <a:buFontTx/>
              <a:buNone/>
              <a:tabLst/>
            </a:pPr>
            <a:r>
              <a:rPr kumimoji="0" lang="en-GB" sz="3200" i="0" u="none" strike="noStrike" cap="none" normalizeH="0" baseline="0" dirty="0" smtClean="0">
                <a:ln>
                  <a:noFill/>
                </a:ln>
                <a:solidFill>
                  <a:schemeClr val="bg1"/>
                </a:solidFill>
                <a:effectLst/>
                <a:latin typeface="Arial Narrow" pitchFamily="34" charset="0"/>
                <a:cs typeface="Arial" pitchFamily="34" charset="0"/>
              </a:rPr>
              <a:t>“There is no one righteous, not even one;</a:t>
            </a:r>
            <a:br>
              <a:rPr kumimoji="0" lang="en-GB" sz="3200" i="0" u="none" strike="noStrike" cap="none" normalizeH="0" baseline="0" dirty="0" smtClean="0">
                <a:ln>
                  <a:noFill/>
                </a:ln>
                <a:solidFill>
                  <a:schemeClr val="bg1"/>
                </a:solidFill>
                <a:effectLst/>
                <a:latin typeface="Arial Narrow" pitchFamily="34" charset="0"/>
                <a:cs typeface="Arial" pitchFamily="34" charset="0"/>
              </a:rPr>
            </a:br>
            <a:r>
              <a:rPr kumimoji="0" lang="en-GB" sz="3200" i="0" u="none" strike="noStrike" cap="none" normalizeH="0" baseline="0" dirty="0" smtClean="0">
                <a:ln>
                  <a:noFill/>
                </a:ln>
                <a:solidFill>
                  <a:schemeClr val="bg1"/>
                </a:solidFill>
                <a:effectLst/>
                <a:latin typeface="Arial Narrow" pitchFamily="34" charset="0"/>
                <a:cs typeface="Arial" pitchFamily="34" charset="0"/>
              </a:rPr>
              <a:t>  there is no one who understands;</a:t>
            </a:r>
            <a:br>
              <a:rPr kumimoji="0" lang="en-GB" sz="3200" i="0" u="none" strike="noStrike" cap="none" normalizeH="0" baseline="0" dirty="0" smtClean="0">
                <a:ln>
                  <a:noFill/>
                </a:ln>
                <a:solidFill>
                  <a:schemeClr val="bg1"/>
                </a:solidFill>
                <a:effectLst/>
                <a:latin typeface="Arial Narrow" pitchFamily="34" charset="0"/>
                <a:cs typeface="Arial" pitchFamily="34" charset="0"/>
              </a:rPr>
            </a:br>
            <a:r>
              <a:rPr kumimoji="0" lang="en-GB" sz="3200" i="0" u="none" strike="noStrike" cap="none" normalizeH="0" baseline="0" dirty="0" smtClean="0">
                <a:ln>
                  <a:noFill/>
                </a:ln>
                <a:solidFill>
                  <a:schemeClr val="bg1"/>
                </a:solidFill>
                <a:effectLst/>
                <a:latin typeface="Arial Narrow" pitchFamily="34" charset="0"/>
                <a:cs typeface="Arial" pitchFamily="34" charset="0"/>
              </a:rPr>
              <a:t>    there is no one who seeks God.</a:t>
            </a:r>
          </a:p>
          <a:p>
            <a:pPr marL="0" marR="0" lvl="0" indent="0" algn="ctr" defTabSz="914400" rtl="0" eaLnBrk="1" fontAlgn="base" latinLnBrk="0" hangingPunct="1">
              <a:lnSpc>
                <a:spcPct val="100000"/>
              </a:lnSpc>
              <a:spcBef>
                <a:spcPts val="500"/>
              </a:spcBef>
              <a:spcAft>
                <a:spcPts val="500"/>
              </a:spcAft>
              <a:buClrTx/>
              <a:buSzTx/>
              <a:buFontTx/>
              <a:buNone/>
              <a:tabLst/>
            </a:pPr>
            <a:r>
              <a:rPr kumimoji="0" lang="en-GB" sz="3200" i="0" u="none" strike="noStrike" cap="none" normalizeH="0" baseline="0" dirty="0" smtClean="0">
                <a:ln>
                  <a:noFill/>
                </a:ln>
                <a:solidFill>
                  <a:schemeClr val="bg1"/>
                </a:solidFill>
                <a:effectLst/>
                <a:latin typeface="Arial Narrow" pitchFamily="34" charset="0"/>
                <a:cs typeface="Arial" pitchFamily="34" charset="0"/>
              </a:rPr>
              <a:t>All have turned away,</a:t>
            </a:r>
            <a:br>
              <a:rPr kumimoji="0" lang="en-GB" sz="3200" i="0" u="none" strike="noStrike" cap="none" normalizeH="0" baseline="0" dirty="0" smtClean="0">
                <a:ln>
                  <a:noFill/>
                </a:ln>
                <a:solidFill>
                  <a:schemeClr val="bg1"/>
                </a:solidFill>
                <a:effectLst/>
                <a:latin typeface="Arial Narrow" pitchFamily="34" charset="0"/>
                <a:cs typeface="Arial" pitchFamily="34" charset="0"/>
              </a:rPr>
            </a:br>
            <a:r>
              <a:rPr kumimoji="0" lang="en-GB" sz="3200" i="0" u="none" strike="noStrike" cap="none" normalizeH="0" baseline="0" dirty="0" smtClean="0">
                <a:ln>
                  <a:noFill/>
                </a:ln>
                <a:solidFill>
                  <a:schemeClr val="bg1"/>
                </a:solidFill>
                <a:effectLst/>
                <a:latin typeface="Arial Narrow" pitchFamily="34" charset="0"/>
                <a:cs typeface="Arial" pitchFamily="34" charset="0"/>
              </a:rPr>
              <a:t>    they have together become worthless;</a:t>
            </a:r>
            <a:br>
              <a:rPr kumimoji="0" lang="en-GB" sz="3200" i="0" u="none" strike="noStrike" cap="none" normalizeH="0" baseline="0" dirty="0" smtClean="0">
                <a:ln>
                  <a:noFill/>
                </a:ln>
                <a:solidFill>
                  <a:schemeClr val="bg1"/>
                </a:solidFill>
                <a:effectLst/>
                <a:latin typeface="Arial Narrow" pitchFamily="34" charset="0"/>
                <a:cs typeface="Arial" pitchFamily="34" charset="0"/>
              </a:rPr>
            </a:br>
            <a:r>
              <a:rPr kumimoji="0" lang="en-GB" sz="3200" i="0" u="none" strike="noStrike" cap="none" normalizeH="0" baseline="0" dirty="0" smtClean="0">
                <a:ln>
                  <a:noFill/>
                </a:ln>
                <a:solidFill>
                  <a:schemeClr val="bg1"/>
                </a:solidFill>
                <a:effectLst/>
                <a:latin typeface="Arial Narrow" pitchFamily="34" charset="0"/>
                <a:cs typeface="Arial" pitchFamily="34" charset="0"/>
              </a:rPr>
              <a:t>there is no one who does good,</a:t>
            </a:r>
            <a:br>
              <a:rPr kumimoji="0" lang="en-GB" sz="3200" i="0" u="none" strike="noStrike" cap="none" normalizeH="0" baseline="0" dirty="0" smtClean="0">
                <a:ln>
                  <a:noFill/>
                </a:ln>
                <a:solidFill>
                  <a:schemeClr val="bg1"/>
                </a:solidFill>
                <a:effectLst/>
                <a:latin typeface="Arial Narrow" pitchFamily="34" charset="0"/>
                <a:cs typeface="Arial" pitchFamily="34" charset="0"/>
              </a:rPr>
            </a:br>
            <a:r>
              <a:rPr kumimoji="0" lang="en-GB" sz="3200" i="0" u="none" strike="noStrike" cap="none" normalizeH="0" baseline="0" dirty="0" smtClean="0">
                <a:ln>
                  <a:noFill/>
                </a:ln>
                <a:solidFill>
                  <a:schemeClr val="bg1"/>
                </a:solidFill>
                <a:effectLst/>
                <a:latin typeface="Arial Narrow" pitchFamily="34" charset="0"/>
                <a:cs typeface="Arial" pitchFamily="34" charset="0"/>
              </a:rPr>
              <a:t>    not even one.” </a:t>
            </a:r>
            <a:r>
              <a:rPr kumimoji="0" lang="en-GB" sz="1600" i="0" u="none" strike="noStrike" cap="none" normalizeH="0" baseline="0" dirty="0" smtClean="0">
                <a:ln>
                  <a:noFill/>
                </a:ln>
                <a:solidFill>
                  <a:schemeClr val="bg1"/>
                </a:solidFill>
                <a:effectLst/>
                <a:latin typeface="Agency FB" pitchFamily="34" charset="0"/>
                <a:cs typeface="Arial" pitchFamily="34" charset="0"/>
              </a:rPr>
              <a:t>(Rom</a:t>
            </a:r>
            <a:r>
              <a:rPr kumimoji="0" lang="en-GB" sz="1600" i="0" u="none" strike="noStrike" cap="none" normalizeH="0" dirty="0" smtClean="0">
                <a:ln>
                  <a:noFill/>
                </a:ln>
                <a:solidFill>
                  <a:schemeClr val="bg1"/>
                </a:solidFill>
                <a:effectLst/>
                <a:latin typeface="Agency FB" pitchFamily="34" charset="0"/>
                <a:cs typeface="Arial" pitchFamily="34" charset="0"/>
              </a:rPr>
              <a:t> 3:9-12)</a:t>
            </a:r>
            <a:endParaRPr kumimoji="0" lang="en-GB" sz="1600" i="0" u="none" strike="noStrike" cap="none" normalizeH="0" baseline="0" dirty="0" smtClean="0">
              <a:ln>
                <a:noFill/>
              </a:ln>
              <a:solidFill>
                <a:schemeClr val="bg1"/>
              </a:solidFill>
              <a:effectLst/>
              <a:latin typeface="Agency FB"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640960" cy="5391219"/>
          </a:xfrm>
          <a:prstGeom prst="rect">
            <a:avLst/>
          </a:prstGeom>
        </p:spPr>
        <p:txBody>
          <a:bodyPr wrap="square">
            <a:spAutoFit/>
          </a:bodyPr>
          <a:lstStyle/>
          <a:p>
            <a:pPr algn="ctr" fontAlgn="base">
              <a:spcBef>
                <a:spcPts val="500"/>
              </a:spcBef>
              <a:spcAft>
                <a:spcPts val="500"/>
              </a:spcAft>
            </a:pPr>
            <a:r>
              <a:rPr kumimoji="0" lang="en-GB" sz="6000" b="1" i="0" u="none" strike="noStrike" cap="none" normalizeH="0" baseline="0" dirty="0" smtClean="0">
                <a:ln>
                  <a:noFill/>
                </a:ln>
                <a:solidFill>
                  <a:schemeClr val="bg1"/>
                </a:solidFill>
                <a:effectLst/>
                <a:latin typeface="Agency FB" pitchFamily="34" charset="0"/>
                <a:cs typeface="Arial" pitchFamily="34" charset="0"/>
              </a:rPr>
              <a:t>‘</a:t>
            </a:r>
            <a:r>
              <a:rPr kumimoji="0" lang="en-GB" sz="6000" i="1" u="none" strike="noStrike" cap="none" normalizeH="0" baseline="0" dirty="0" smtClean="0">
                <a:ln>
                  <a:noFill/>
                </a:ln>
                <a:solidFill>
                  <a:schemeClr val="bg1"/>
                </a:solidFill>
                <a:effectLst/>
                <a:latin typeface="Agency FB" pitchFamily="34" charset="0"/>
                <a:cs typeface="Arial" pitchFamily="34" charset="0"/>
              </a:rPr>
              <a:t>Therefore no one will be declared righteous in God’s sight by the works of the law; rather, through the law we become conscious of our sin. ‘</a:t>
            </a:r>
            <a:r>
              <a:rPr kumimoji="0" lang="en-GB" sz="6000" i="0" u="none" strike="noStrike" cap="none" normalizeH="0" baseline="0" dirty="0" smtClean="0">
                <a:ln>
                  <a:noFill/>
                </a:ln>
                <a:solidFill>
                  <a:schemeClr val="bg1"/>
                </a:solidFill>
                <a:effectLst/>
                <a:latin typeface="Agency FB" pitchFamily="34" charset="0"/>
                <a:cs typeface="Arial" pitchFamily="34" charset="0"/>
              </a:rPr>
              <a:t> </a:t>
            </a:r>
            <a:r>
              <a:rPr kumimoji="0" lang="en-GB" sz="6000" i="0" u="none" strike="noStrike" cap="none" normalizeH="0" dirty="0" smtClean="0">
                <a:ln>
                  <a:noFill/>
                </a:ln>
                <a:solidFill>
                  <a:schemeClr val="bg1"/>
                </a:solidFill>
                <a:effectLst/>
                <a:latin typeface="Agency FB" pitchFamily="34" charset="0"/>
                <a:cs typeface="Arial" pitchFamily="34" charset="0"/>
              </a:rPr>
              <a:t> </a:t>
            </a:r>
          </a:p>
          <a:p>
            <a:pPr algn="ctr" fontAlgn="base">
              <a:spcBef>
                <a:spcPts val="500"/>
              </a:spcBef>
              <a:spcAft>
                <a:spcPts val="500"/>
              </a:spcAft>
            </a:pPr>
            <a:r>
              <a:rPr kumimoji="0" lang="en-GB" sz="3600" i="0" u="none" strike="noStrike" cap="none" normalizeH="0" baseline="0" dirty="0" smtClean="0">
                <a:ln>
                  <a:noFill/>
                </a:ln>
                <a:solidFill>
                  <a:schemeClr val="bg1"/>
                </a:solidFill>
                <a:effectLst/>
                <a:latin typeface="Agency FB" pitchFamily="34" charset="0"/>
                <a:cs typeface="Arial" pitchFamily="34" charset="0"/>
              </a:rPr>
              <a:t>(v. 20)</a:t>
            </a:r>
            <a:endParaRPr kumimoji="0" lang="en-US" sz="3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280920" cy="5262979"/>
          </a:xfrm>
          <a:prstGeom prst="rect">
            <a:avLst/>
          </a:prstGeom>
        </p:spPr>
        <p:txBody>
          <a:bodyPr wrap="square">
            <a:spAutoFit/>
          </a:bodyPr>
          <a:lstStyle/>
          <a:p>
            <a:pPr algn="ctr"/>
            <a:r>
              <a:rPr lang="en-GB" sz="4800" dirty="0" smtClean="0">
                <a:solidFill>
                  <a:schemeClr val="bg1"/>
                </a:solidFill>
                <a:latin typeface="Times New Roman" pitchFamily="18" charset="0"/>
                <a:cs typeface="Times New Roman" pitchFamily="18" charset="0"/>
              </a:rPr>
              <a:t>‘But </a:t>
            </a:r>
            <a:r>
              <a:rPr lang="en-GB" sz="4800" dirty="0">
                <a:solidFill>
                  <a:schemeClr val="bg1"/>
                </a:solidFill>
                <a:latin typeface="Times New Roman" pitchFamily="18" charset="0"/>
                <a:cs typeface="Times New Roman" pitchFamily="18" charset="0"/>
              </a:rPr>
              <a:t>now the </a:t>
            </a:r>
            <a:r>
              <a:rPr lang="en-GB" sz="4800" b="1" dirty="0">
                <a:solidFill>
                  <a:schemeClr val="bg1"/>
                </a:solidFill>
                <a:latin typeface="Times New Roman" pitchFamily="18" charset="0"/>
                <a:cs typeface="Times New Roman" pitchFamily="18" charset="0"/>
              </a:rPr>
              <a:t>righteousness of God </a:t>
            </a:r>
            <a:r>
              <a:rPr lang="en-GB" sz="4800" dirty="0">
                <a:solidFill>
                  <a:schemeClr val="bg1"/>
                </a:solidFill>
                <a:latin typeface="Times New Roman" pitchFamily="18" charset="0"/>
                <a:cs typeface="Times New Roman" pitchFamily="18" charset="0"/>
              </a:rPr>
              <a:t>has been clearly revealed [independently and completely] apart from the Law, though it is [actually] confirmed by the Law and the [words and writings of the] Prophets</a:t>
            </a:r>
            <a:r>
              <a:rPr lang="en-GB" sz="4800" dirty="0" smtClean="0">
                <a:solidFill>
                  <a:schemeClr val="bg1"/>
                </a:solidFill>
                <a:latin typeface="Times New Roman" pitchFamily="18" charset="0"/>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6672"/>
            <a:ext cx="8352928" cy="5632311"/>
          </a:xfrm>
          <a:prstGeom prst="rect">
            <a:avLst/>
          </a:prstGeom>
        </p:spPr>
        <p:txBody>
          <a:bodyPr wrap="square">
            <a:spAutoFit/>
          </a:bodyPr>
          <a:lstStyle/>
          <a:p>
            <a:pPr algn="ctr"/>
            <a:r>
              <a:rPr lang="en-GB" sz="3600" dirty="0">
                <a:solidFill>
                  <a:schemeClr val="bg1"/>
                </a:solidFill>
                <a:latin typeface="Times New Roman" pitchFamily="18" charset="0"/>
                <a:cs typeface="Times New Roman" pitchFamily="18" charset="0"/>
              </a:rPr>
              <a:t>This </a:t>
            </a:r>
            <a:r>
              <a:rPr lang="en-GB" sz="3600" b="1" dirty="0">
                <a:solidFill>
                  <a:schemeClr val="bg1"/>
                </a:solidFill>
                <a:latin typeface="Times New Roman" pitchFamily="18" charset="0"/>
                <a:cs typeface="Times New Roman" pitchFamily="18" charset="0"/>
              </a:rPr>
              <a:t>righteousness of God </a:t>
            </a:r>
            <a:r>
              <a:rPr lang="en-GB" sz="3600" dirty="0">
                <a:solidFill>
                  <a:schemeClr val="bg1"/>
                </a:solidFill>
                <a:latin typeface="Times New Roman" pitchFamily="18" charset="0"/>
                <a:cs typeface="Times New Roman" pitchFamily="18" charset="0"/>
              </a:rPr>
              <a:t>comes through faith in Jesus Christ for all those [Jew or Gentile] who believe [</a:t>
            </a:r>
            <a:r>
              <a:rPr lang="en-GB" sz="3600" i="1" dirty="0">
                <a:solidFill>
                  <a:schemeClr val="bg1"/>
                </a:solidFill>
                <a:latin typeface="Times New Roman" pitchFamily="18" charset="0"/>
                <a:cs typeface="Times New Roman" pitchFamily="18" charset="0"/>
              </a:rPr>
              <a:t>and trust in Him and acknowledge Him as God’s Son]. </a:t>
            </a:r>
            <a:r>
              <a:rPr lang="en-GB" sz="3600" dirty="0">
                <a:solidFill>
                  <a:schemeClr val="bg1"/>
                </a:solidFill>
                <a:latin typeface="Times New Roman" pitchFamily="18" charset="0"/>
                <a:cs typeface="Times New Roman" pitchFamily="18" charset="0"/>
              </a:rPr>
              <a:t>There is no distinction, </a:t>
            </a:r>
            <a:r>
              <a:rPr lang="en-GB" sz="3600" b="1" baseline="30000" dirty="0">
                <a:solidFill>
                  <a:schemeClr val="bg1"/>
                </a:solidFill>
                <a:latin typeface="Times New Roman" pitchFamily="18" charset="0"/>
                <a:cs typeface="Times New Roman" pitchFamily="18" charset="0"/>
              </a:rPr>
              <a:t> </a:t>
            </a:r>
            <a:r>
              <a:rPr lang="en-GB" sz="3600" dirty="0">
                <a:solidFill>
                  <a:schemeClr val="bg1"/>
                </a:solidFill>
                <a:latin typeface="Times New Roman" pitchFamily="18" charset="0"/>
                <a:cs typeface="Times New Roman" pitchFamily="18" charset="0"/>
              </a:rPr>
              <a:t>since all have sinned and </a:t>
            </a:r>
            <a:r>
              <a:rPr lang="en-GB" sz="3600" i="1" dirty="0">
                <a:solidFill>
                  <a:schemeClr val="bg1"/>
                </a:solidFill>
                <a:latin typeface="Times New Roman" pitchFamily="18" charset="0"/>
                <a:cs typeface="Times New Roman" pitchFamily="18" charset="0"/>
              </a:rPr>
              <a:t>continually</a:t>
            </a:r>
            <a:r>
              <a:rPr lang="en-GB" sz="3600" dirty="0">
                <a:solidFill>
                  <a:schemeClr val="bg1"/>
                </a:solidFill>
                <a:latin typeface="Times New Roman" pitchFamily="18" charset="0"/>
                <a:cs typeface="Times New Roman" pitchFamily="18" charset="0"/>
              </a:rPr>
              <a:t> fall short of the glory of God</a:t>
            </a:r>
            <a:r>
              <a:rPr lang="en-GB" sz="3600" dirty="0" smtClean="0">
                <a:solidFill>
                  <a:schemeClr val="bg1"/>
                </a:solidFill>
                <a:latin typeface="Times New Roman" pitchFamily="18" charset="0"/>
                <a:cs typeface="Times New Roman" pitchFamily="18" charset="0"/>
              </a:rPr>
              <a:t>,</a:t>
            </a:r>
            <a:r>
              <a:rPr lang="en-GB" sz="3600" b="1" baseline="30000" dirty="0">
                <a:solidFill>
                  <a:schemeClr val="bg1"/>
                </a:solidFill>
                <a:latin typeface="Times New Roman" pitchFamily="18" charset="0"/>
                <a:cs typeface="Times New Roman" pitchFamily="18" charset="0"/>
              </a:rPr>
              <a:t> </a:t>
            </a:r>
            <a:r>
              <a:rPr lang="en-GB" sz="3600" dirty="0">
                <a:solidFill>
                  <a:schemeClr val="bg1"/>
                </a:solidFill>
                <a:latin typeface="Times New Roman" pitchFamily="18" charset="0"/>
                <a:cs typeface="Times New Roman" pitchFamily="18" charset="0"/>
              </a:rPr>
              <a:t>and are being </a:t>
            </a:r>
            <a:r>
              <a:rPr lang="en-GB" sz="3600" b="1" dirty="0">
                <a:solidFill>
                  <a:schemeClr val="bg1"/>
                </a:solidFill>
                <a:latin typeface="Times New Roman" pitchFamily="18" charset="0"/>
                <a:cs typeface="Times New Roman" pitchFamily="18" charset="0"/>
              </a:rPr>
              <a:t>justified</a:t>
            </a:r>
            <a:r>
              <a:rPr lang="en-GB" sz="3600" dirty="0">
                <a:solidFill>
                  <a:schemeClr val="bg1"/>
                </a:solidFill>
                <a:latin typeface="Times New Roman" pitchFamily="18" charset="0"/>
                <a:cs typeface="Times New Roman" pitchFamily="18" charset="0"/>
              </a:rPr>
              <a:t> [</a:t>
            </a:r>
            <a:r>
              <a:rPr lang="en-GB" sz="3600" i="1" dirty="0">
                <a:solidFill>
                  <a:schemeClr val="bg1"/>
                </a:solidFill>
                <a:latin typeface="Times New Roman" pitchFamily="18" charset="0"/>
                <a:cs typeface="Times New Roman" pitchFamily="18" charset="0"/>
              </a:rPr>
              <a:t>declared free of the guilt of sin, made acceptable to God, and granted eternal life</a:t>
            </a:r>
            <a:r>
              <a:rPr lang="en-GB" sz="3600" dirty="0">
                <a:solidFill>
                  <a:schemeClr val="bg1"/>
                </a:solidFill>
                <a:latin typeface="Times New Roman" pitchFamily="18" charset="0"/>
                <a:cs typeface="Times New Roman" pitchFamily="18" charset="0"/>
              </a:rPr>
              <a:t>] </a:t>
            </a:r>
            <a:r>
              <a:rPr lang="en-GB" sz="3600" b="1" dirty="0">
                <a:solidFill>
                  <a:schemeClr val="bg1"/>
                </a:solidFill>
                <a:latin typeface="Times New Roman" pitchFamily="18" charset="0"/>
                <a:cs typeface="Times New Roman" pitchFamily="18" charset="0"/>
              </a:rPr>
              <a:t>as a gift </a:t>
            </a:r>
            <a:r>
              <a:rPr lang="en-GB" sz="3600" dirty="0">
                <a:solidFill>
                  <a:schemeClr val="bg1"/>
                </a:solidFill>
                <a:latin typeface="Times New Roman" pitchFamily="18" charset="0"/>
                <a:cs typeface="Times New Roman" pitchFamily="18" charset="0"/>
              </a:rPr>
              <a:t>by His [precious, undeserved] </a:t>
            </a:r>
            <a:r>
              <a:rPr lang="en-GB" sz="3600" dirty="0" smtClean="0">
                <a:solidFill>
                  <a:schemeClr val="bg1"/>
                </a:solidFill>
                <a:latin typeface="Times New Roman" pitchFamily="18" charset="0"/>
                <a:cs typeface="Times New Roman" pitchFamily="18" charset="0"/>
              </a:rPr>
              <a:t>grace</a:t>
            </a:r>
            <a:r>
              <a:rPr lang="en-GB" sz="3600" dirty="0">
                <a:solidFill>
                  <a:schemeClr val="bg1"/>
                </a:solidFill>
                <a:latin typeface="Times New Roman" pitchFamily="18" charset="0"/>
                <a:cs typeface="Times New Roman" pitchFamily="18" charset="0"/>
              </a:rPr>
              <a:t>, </a:t>
            </a:r>
            <a:r>
              <a:rPr lang="en-GB" sz="3600" dirty="0" smtClean="0">
                <a:solidFill>
                  <a:schemeClr val="bg1"/>
                </a:solidFill>
                <a:latin typeface="Times New Roman" pitchFamily="18" charset="0"/>
                <a:cs typeface="Times New Roman" pitchFamily="18" charset="0"/>
              </a:rPr>
              <a:t>...</a:t>
            </a:r>
            <a:endParaRPr lang="en-GB" sz="3600" dirty="0">
              <a:solidFill>
                <a:schemeClr val="bg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404665"/>
            <a:ext cx="8352928" cy="6186309"/>
          </a:xfrm>
          <a:prstGeom prst="rect">
            <a:avLst/>
          </a:prstGeom>
        </p:spPr>
        <p:txBody>
          <a:bodyPr wrap="square">
            <a:spAutoFit/>
          </a:bodyPr>
          <a:lstStyle/>
          <a:p>
            <a:pPr algn="ctr"/>
            <a:r>
              <a:rPr lang="en-GB" sz="4000" dirty="0" smtClean="0">
                <a:solidFill>
                  <a:schemeClr val="bg1"/>
                </a:solidFill>
                <a:latin typeface="Times New Roman" pitchFamily="18" charset="0"/>
                <a:cs typeface="Times New Roman" pitchFamily="18" charset="0"/>
              </a:rPr>
              <a:t>..</a:t>
            </a:r>
            <a:r>
              <a:rPr lang="en-GB" sz="4000" b="1" u="sng" dirty="0" smtClean="0">
                <a:solidFill>
                  <a:schemeClr val="bg1"/>
                </a:solidFill>
                <a:latin typeface="Times New Roman" pitchFamily="18" charset="0"/>
                <a:cs typeface="Times New Roman" pitchFamily="18" charset="0"/>
              </a:rPr>
              <a:t>through</a:t>
            </a:r>
            <a:r>
              <a:rPr lang="en-GB" sz="4000" dirty="0" smtClean="0">
                <a:solidFill>
                  <a:schemeClr val="bg1"/>
                </a:solidFill>
                <a:latin typeface="Times New Roman" pitchFamily="18" charset="0"/>
                <a:cs typeface="Times New Roman" pitchFamily="18" charset="0"/>
              </a:rPr>
              <a:t> </a:t>
            </a:r>
            <a:r>
              <a:rPr lang="en-GB" sz="4000" dirty="0">
                <a:solidFill>
                  <a:schemeClr val="bg1"/>
                </a:solidFill>
                <a:latin typeface="Times New Roman" pitchFamily="18" charset="0"/>
                <a:cs typeface="Times New Roman" pitchFamily="18" charset="0"/>
              </a:rPr>
              <a:t>the </a:t>
            </a:r>
            <a:r>
              <a:rPr lang="en-GB" sz="4000" b="1" dirty="0">
                <a:solidFill>
                  <a:schemeClr val="bg1"/>
                </a:solidFill>
                <a:latin typeface="Times New Roman" pitchFamily="18" charset="0"/>
                <a:cs typeface="Times New Roman" pitchFamily="18" charset="0"/>
              </a:rPr>
              <a:t>redemption</a:t>
            </a:r>
            <a:r>
              <a:rPr lang="en-GB" sz="4000" dirty="0">
                <a:solidFill>
                  <a:schemeClr val="bg1"/>
                </a:solidFill>
                <a:latin typeface="Times New Roman" pitchFamily="18" charset="0"/>
                <a:cs typeface="Times New Roman" pitchFamily="18" charset="0"/>
              </a:rPr>
              <a:t> [</a:t>
            </a:r>
            <a:r>
              <a:rPr lang="en-GB" sz="4000" i="1" dirty="0">
                <a:solidFill>
                  <a:schemeClr val="bg1"/>
                </a:solidFill>
                <a:latin typeface="Times New Roman" pitchFamily="18" charset="0"/>
                <a:cs typeface="Times New Roman" pitchFamily="18" charset="0"/>
              </a:rPr>
              <a:t>the payment for our sin</a:t>
            </a:r>
            <a:r>
              <a:rPr lang="en-GB" sz="4000" dirty="0">
                <a:solidFill>
                  <a:schemeClr val="bg1"/>
                </a:solidFill>
                <a:latin typeface="Times New Roman" pitchFamily="18" charset="0"/>
                <a:cs typeface="Times New Roman" pitchFamily="18" charset="0"/>
              </a:rPr>
              <a:t>] which is [provided] in Christ Jesus</a:t>
            </a:r>
            <a:r>
              <a:rPr lang="en-GB" sz="4000" dirty="0" smtClean="0">
                <a:solidFill>
                  <a:schemeClr val="bg1"/>
                </a:solidFill>
                <a:latin typeface="Times New Roman" pitchFamily="18" charset="0"/>
                <a:cs typeface="Times New Roman" pitchFamily="18" charset="0"/>
              </a:rPr>
              <a:t>,</a:t>
            </a:r>
            <a:r>
              <a:rPr lang="en-GB" sz="4000" b="1" baseline="30000" dirty="0">
                <a:solidFill>
                  <a:schemeClr val="bg1"/>
                </a:solidFill>
                <a:latin typeface="Times New Roman" pitchFamily="18" charset="0"/>
                <a:cs typeface="Times New Roman" pitchFamily="18" charset="0"/>
              </a:rPr>
              <a:t> </a:t>
            </a:r>
            <a:r>
              <a:rPr lang="en-GB" sz="4000" dirty="0">
                <a:solidFill>
                  <a:schemeClr val="bg1"/>
                </a:solidFill>
                <a:latin typeface="Times New Roman" pitchFamily="18" charset="0"/>
                <a:cs typeface="Times New Roman" pitchFamily="18" charset="0"/>
              </a:rPr>
              <a:t>whom God displayed publicly [</a:t>
            </a:r>
            <a:r>
              <a:rPr lang="en-GB" sz="4000" i="1" dirty="0">
                <a:solidFill>
                  <a:schemeClr val="bg1"/>
                </a:solidFill>
                <a:latin typeface="Times New Roman" pitchFamily="18" charset="0"/>
                <a:cs typeface="Times New Roman" pitchFamily="18" charset="0"/>
              </a:rPr>
              <a:t>before the eyes of the world</a:t>
            </a:r>
            <a:r>
              <a:rPr lang="en-GB" sz="4000" dirty="0">
                <a:solidFill>
                  <a:schemeClr val="bg1"/>
                </a:solidFill>
                <a:latin typeface="Times New Roman" pitchFamily="18" charset="0"/>
                <a:cs typeface="Times New Roman" pitchFamily="18" charset="0"/>
              </a:rPr>
              <a:t>] as a </a:t>
            </a:r>
            <a:r>
              <a:rPr lang="en-GB" sz="4000" b="1" dirty="0" smtClean="0">
                <a:solidFill>
                  <a:schemeClr val="bg1"/>
                </a:solidFill>
                <a:latin typeface="Times New Roman" pitchFamily="18" charset="0"/>
                <a:cs typeface="Times New Roman" pitchFamily="18" charset="0"/>
              </a:rPr>
              <a:t>mercy-seat</a:t>
            </a:r>
            <a:r>
              <a:rPr lang="en-GB" sz="4000" dirty="0" smtClean="0">
                <a:solidFill>
                  <a:schemeClr val="bg1"/>
                </a:solidFill>
                <a:latin typeface="Times New Roman" pitchFamily="18" charset="0"/>
                <a:cs typeface="Times New Roman" pitchFamily="18" charset="0"/>
              </a:rPr>
              <a:t> and propitiation by His blood (the cleansing and life-giving sacrifice of </a:t>
            </a:r>
            <a:r>
              <a:rPr lang="en-GB" sz="4000" b="1" dirty="0" smtClean="0">
                <a:solidFill>
                  <a:schemeClr val="bg1"/>
                </a:solidFill>
                <a:latin typeface="Times New Roman" pitchFamily="18" charset="0"/>
                <a:cs typeface="Times New Roman" pitchFamily="18" charset="0"/>
              </a:rPr>
              <a:t>atonement</a:t>
            </a:r>
            <a:r>
              <a:rPr lang="en-GB" sz="4000" b="1" dirty="0">
                <a:solidFill>
                  <a:schemeClr val="bg1"/>
                </a:solidFill>
                <a:latin typeface="Times New Roman" pitchFamily="18" charset="0"/>
                <a:cs typeface="Times New Roman" pitchFamily="18" charset="0"/>
              </a:rPr>
              <a:t> </a:t>
            </a:r>
            <a:endParaRPr lang="en-GB" sz="4000" b="1" dirty="0" smtClean="0">
              <a:solidFill>
                <a:schemeClr val="bg1"/>
              </a:solidFill>
              <a:latin typeface="Times New Roman" pitchFamily="18" charset="0"/>
              <a:cs typeface="Times New Roman" pitchFamily="18" charset="0"/>
            </a:endParaRPr>
          </a:p>
          <a:p>
            <a:pPr algn="ctr"/>
            <a:r>
              <a:rPr lang="en-GB" sz="4000" i="1" dirty="0" smtClean="0">
                <a:solidFill>
                  <a:schemeClr val="bg1"/>
                </a:solidFill>
                <a:latin typeface="Times New Roman" pitchFamily="18" charset="0"/>
                <a:cs typeface="Times New Roman" pitchFamily="18" charset="0"/>
              </a:rPr>
              <a:t>and</a:t>
            </a:r>
            <a:r>
              <a:rPr lang="en-GB" sz="4000" dirty="0">
                <a:solidFill>
                  <a:schemeClr val="bg1"/>
                </a:solidFill>
                <a:latin typeface="Times New Roman" pitchFamily="18" charset="0"/>
                <a:cs typeface="Times New Roman" pitchFamily="18" charset="0"/>
              </a:rPr>
              <a:t> </a:t>
            </a:r>
            <a:r>
              <a:rPr lang="en-GB" sz="4000" b="1" dirty="0" smtClean="0">
                <a:solidFill>
                  <a:schemeClr val="bg1"/>
                </a:solidFill>
                <a:latin typeface="Times New Roman" pitchFamily="18" charset="0"/>
                <a:cs typeface="Times New Roman" pitchFamily="18" charset="0"/>
              </a:rPr>
              <a:t>reconciliation </a:t>
            </a:r>
            <a:r>
              <a:rPr lang="en-GB" sz="4000" dirty="0" smtClean="0">
                <a:solidFill>
                  <a:schemeClr val="bg1"/>
                </a:solidFill>
                <a:latin typeface="Times New Roman" pitchFamily="18" charset="0"/>
                <a:cs typeface="Times New Roman" pitchFamily="18" charset="0"/>
              </a:rPr>
              <a:t>to </a:t>
            </a:r>
            <a:r>
              <a:rPr lang="en-GB" sz="4000" dirty="0">
                <a:solidFill>
                  <a:schemeClr val="bg1"/>
                </a:solidFill>
                <a:latin typeface="Times New Roman" pitchFamily="18" charset="0"/>
                <a:cs typeface="Times New Roman" pitchFamily="18" charset="0"/>
              </a:rPr>
              <a:t>be received] through </a:t>
            </a:r>
            <a:r>
              <a:rPr lang="en-GB" sz="4000" b="1" dirty="0" smtClean="0">
                <a:solidFill>
                  <a:schemeClr val="bg1"/>
                </a:solidFill>
                <a:latin typeface="Times New Roman" pitchFamily="18" charset="0"/>
                <a:cs typeface="Times New Roman" pitchFamily="18" charset="0"/>
              </a:rPr>
              <a:t>FAITH</a:t>
            </a:r>
            <a:r>
              <a:rPr lang="en-GB" sz="4000" dirty="0" smtClean="0">
                <a:solidFill>
                  <a:schemeClr val="bg1"/>
                </a:solidFill>
                <a:latin typeface="Times New Roman" pitchFamily="18" charset="0"/>
                <a:cs typeface="Times New Roman" pitchFamily="18" charset="0"/>
              </a:rPr>
              <a:t>.’ </a:t>
            </a:r>
          </a:p>
          <a:p>
            <a:pPr algn="ctr"/>
            <a:r>
              <a:rPr lang="en-GB" sz="2400" dirty="0" smtClean="0">
                <a:solidFill>
                  <a:schemeClr val="bg1"/>
                </a:solidFill>
              </a:rPr>
              <a:t>(Rom 3:21-25 AMP)</a:t>
            </a:r>
            <a:r>
              <a:rPr lang="en-GB" sz="36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332656"/>
            <a:ext cx="8352928" cy="6001643"/>
          </a:xfrm>
          <a:prstGeom prst="rect">
            <a:avLst/>
          </a:prstGeom>
        </p:spPr>
        <p:txBody>
          <a:bodyPr wrap="square">
            <a:spAutoFit/>
          </a:bodyPr>
          <a:lstStyle/>
          <a:p>
            <a:pPr algn="ctr"/>
            <a:r>
              <a:rPr lang="en-GB" sz="4000" b="1" baseline="30000" dirty="0">
                <a:solidFill>
                  <a:schemeClr val="bg1"/>
                </a:solidFill>
                <a:latin typeface="Times New Roman" pitchFamily="18" charset="0"/>
                <a:cs typeface="Times New Roman" pitchFamily="18" charset="0"/>
              </a:rPr>
              <a:t> </a:t>
            </a:r>
            <a:r>
              <a:rPr lang="en-GB" sz="4000" b="1" dirty="0">
                <a:solidFill>
                  <a:schemeClr val="bg1"/>
                </a:solidFill>
                <a:latin typeface="Times New Roman" pitchFamily="18" charset="0"/>
                <a:cs typeface="Times New Roman" pitchFamily="18" charset="0"/>
              </a:rPr>
              <a:t>Do we then nullify the Law by this faith [making the Law of no effect, overthrowing it]? </a:t>
            </a:r>
            <a:endParaRPr lang="en-GB" sz="4000" b="1" dirty="0" smtClean="0">
              <a:solidFill>
                <a:schemeClr val="bg1"/>
              </a:solidFill>
              <a:latin typeface="Times New Roman" pitchFamily="18" charset="0"/>
              <a:cs typeface="Times New Roman" pitchFamily="18" charset="0"/>
            </a:endParaRPr>
          </a:p>
          <a:p>
            <a:pPr algn="ctr"/>
            <a:r>
              <a:rPr lang="en-GB" sz="4000" b="1" dirty="0" smtClean="0">
                <a:solidFill>
                  <a:schemeClr val="bg1"/>
                </a:solidFill>
                <a:latin typeface="Times New Roman" pitchFamily="18" charset="0"/>
                <a:cs typeface="Times New Roman" pitchFamily="18" charset="0"/>
              </a:rPr>
              <a:t>Certainly </a:t>
            </a:r>
            <a:r>
              <a:rPr lang="en-GB" sz="4000" b="1" dirty="0">
                <a:solidFill>
                  <a:schemeClr val="bg1"/>
                </a:solidFill>
                <a:latin typeface="Times New Roman" pitchFamily="18" charset="0"/>
                <a:cs typeface="Times New Roman" pitchFamily="18" charset="0"/>
              </a:rPr>
              <a:t>not! </a:t>
            </a:r>
            <a:endParaRPr lang="en-GB" sz="4000" b="1" dirty="0" smtClean="0">
              <a:solidFill>
                <a:schemeClr val="bg1"/>
              </a:solidFill>
              <a:latin typeface="Times New Roman" pitchFamily="18" charset="0"/>
              <a:cs typeface="Times New Roman" pitchFamily="18" charset="0"/>
            </a:endParaRPr>
          </a:p>
          <a:p>
            <a:pPr algn="ctr"/>
            <a:r>
              <a:rPr lang="en-GB" sz="4000" b="1" dirty="0" smtClean="0">
                <a:solidFill>
                  <a:schemeClr val="bg1"/>
                </a:solidFill>
                <a:latin typeface="Times New Roman" pitchFamily="18" charset="0"/>
                <a:cs typeface="Times New Roman" pitchFamily="18" charset="0"/>
              </a:rPr>
              <a:t>On </a:t>
            </a:r>
            <a:r>
              <a:rPr lang="en-GB" sz="4000" b="1" dirty="0">
                <a:solidFill>
                  <a:schemeClr val="bg1"/>
                </a:solidFill>
                <a:latin typeface="Times New Roman" pitchFamily="18" charset="0"/>
                <a:cs typeface="Times New Roman" pitchFamily="18" charset="0"/>
              </a:rPr>
              <a:t>the contrary, we confirm </a:t>
            </a:r>
            <a:r>
              <a:rPr lang="en-GB" sz="4000" b="1" i="1" dirty="0" smtClean="0">
                <a:solidFill>
                  <a:schemeClr val="bg1"/>
                </a:solidFill>
                <a:latin typeface="Times New Roman" pitchFamily="18" charset="0"/>
                <a:cs typeface="Times New Roman" pitchFamily="18" charset="0"/>
              </a:rPr>
              <a:t>and  </a:t>
            </a:r>
            <a:r>
              <a:rPr lang="en-GB" sz="4000" b="1" dirty="0" smtClean="0">
                <a:solidFill>
                  <a:schemeClr val="bg1"/>
                </a:solidFill>
                <a:latin typeface="Times New Roman" pitchFamily="18" charset="0"/>
                <a:cs typeface="Times New Roman" pitchFamily="18" charset="0"/>
              </a:rPr>
              <a:t>establish</a:t>
            </a:r>
            <a:r>
              <a:rPr lang="en-GB" sz="4000" b="1" dirty="0">
                <a:solidFill>
                  <a:schemeClr val="bg1"/>
                </a:solidFill>
                <a:latin typeface="Times New Roman" pitchFamily="18" charset="0"/>
                <a:cs typeface="Times New Roman" pitchFamily="18" charset="0"/>
              </a:rPr>
              <a:t> </a:t>
            </a:r>
            <a:r>
              <a:rPr lang="en-GB" sz="4000" b="1" i="1" dirty="0">
                <a:solidFill>
                  <a:schemeClr val="bg1"/>
                </a:solidFill>
                <a:latin typeface="Times New Roman" pitchFamily="18" charset="0"/>
                <a:cs typeface="Times New Roman" pitchFamily="18" charset="0"/>
              </a:rPr>
              <a:t>and</a:t>
            </a:r>
            <a:r>
              <a:rPr lang="en-GB" sz="4000" b="1" dirty="0">
                <a:solidFill>
                  <a:schemeClr val="bg1"/>
                </a:solidFill>
                <a:latin typeface="Times New Roman" pitchFamily="18" charset="0"/>
                <a:cs typeface="Times New Roman" pitchFamily="18" charset="0"/>
              </a:rPr>
              <a:t> uphold the Law  </a:t>
            </a:r>
            <a:r>
              <a:rPr lang="en-GB" sz="4000" b="1" dirty="0" smtClean="0">
                <a:solidFill>
                  <a:schemeClr val="bg1"/>
                </a:solidFill>
                <a:latin typeface="Times New Roman" pitchFamily="18" charset="0"/>
                <a:cs typeface="Times New Roman" pitchFamily="18" charset="0"/>
              </a:rPr>
              <a:t>[</a:t>
            </a:r>
            <a:r>
              <a:rPr lang="en-GB" sz="4000" b="1" dirty="0">
                <a:solidFill>
                  <a:schemeClr val="bg1"/>
                </a:solidFill>
                <a:latin typeface="Times New Roman" pitchFamily="18" charset="0"/>
                <a:cs typeface="Times New Roman" pitchFamily="18" charset="0"/>
              </a:rPr>
              <a:t>since it convicts us all of sin, pointing to the need for salvation</a:t>
            </a:r>
            <a:r>
              <a:rPr lang="en-GB" sz="4000" b="1" dirty="0" smtClean="0">
                <a:solidFill>
                  <a:schemeClr val="bg1"/>
                </a:solidFill>
                <a:latin typeface="Times New Roman" pitchFamily="18" charset="0"/>
                <a:cs typeface="Times New Roman" pitchFamily="18" charset="0"/>
              </a:rPr>
              <a:t>].</a:t>
            </a:r>
          </a:p>
          <a:p>
            <a:pPr algn="ctr"/>
            <a:endParaRPr lang="en-GB" sz="3200" b="1" dirty="0" smtClean="0">
              <a:solidFill>
                <a:schemeClr val="bg1"/>
              </a:solidFill>
              <a:latin typeface="Amatic SC" pitchFamily="2" charset="0"/>
            </a:endParaRPr>
          </a:p>
          <a:p>
            <a:pPr algn="ctr"/>
            <a:r>
              <a:rPr lang="en-GB" sz="3200" b="1" dirty="0" smtClean="0">
                <a:solidFill>
                  <a:schemeClr val="bg1"/>
                </a:solidFill>
                <a:latin typeface="Amatic SC" pitchFamily="2" charset="0"/>
              </a:rPr>
              <a:t>(Rom 3:31)</a:t>
            </a:r>
            <a:endParaRPr lang="en-GB" sz="3200" b="1" dirty="0">
              <a:solidFill>
                <a:schemeClr val="bg1"/>
              </a:solidFill>
              <a:latin typeface="Amatic SC"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3990</TotalTime>
  <Words>155</Words>
  <Application>Microsoft Office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holly</dc:creator>
  <cp:lastModifiedBy>holly</cp:lastModifiedBy>
  <cp:revision>41</cp:revision>
  <dcterms:created xsi:type="dcterms:W3CDTF">2016-04-28T12:10:48Z</dcterms:created>
  <dcterms:modified xsi:type="dcterms:W3CDTF">2016-05-01T06:41:13Z</dcterms:modified>
</cp:coreProperties>
</file>