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3" r:id="rId2"/>
    <p:sldId id="413" r:id="rId3"/>
    <p:sldId id="401" r:id="rId4"/>
    <p:sldId id="414" r:id="rId5"/>
    <p:sldId id="390" r:id="rId6"/>
    <p:sldId id="415" r:id="rId7"/>
    <p:sldId id="402" r:id="rId8"/>
    <p:sldId id="421" r:id="rId9"/>
    <p:sldId id="422" r:id="rId10"/>
    <p:sldId id="416" r:id="rId11"/>
    <p:sldId id="417" r:id="rId12"/>
    <p:sldId id="418" r:id="rId13"/>
    <p:sldId id="419" r:id="rId14"/>
    <p:sldId id="423" r:id="rId15"/>
    <p:sldId id="420" r:id="rId16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1FF"/>
    <a:srgbClr val="65A125"/>
    <a:srgbClr val="000000"/>
    <a:srgbClr val="D0D41E"/>
    <a:srgbClr val="E6E6E6"/>
    <a:srgbClr val="DC5924"/>
    <a:srgbClr val="B7472A"/>
    <a:srgbClr val="FFFFFF"/>
    <a:srgbClr val="11161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4972" autoAdjust="0"/>
  </p:normalViewPr>
  <p:slideViewPr>
    <p:cSldViewPr snapToGrid="0">
      <p:cViewPr varScale="1">
        <p:scale>
          <a:sx n="62" d="100"/>
          <a:sy n="62" d="100"/>
        </p:scale>
        <p:origin x="1356" y="7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887413"/>
            <a:ext cx="3197225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6/3/2018 8:37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098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6/3/2018 8:20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464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6/3/2018 8:20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054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6/3/2018 8:20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4516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6/3/2018 8:31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074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6/3/2018 8:33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649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914956" y="-739444"/>
            <a:ext cx="6830666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4956" y="-739444"/>
            <a:ext cx="6830666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30727" y="3213970"/>
            <a:ext cx="2104357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4430727" y="3213970"/>
            <a:ext cx="2104357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956" y="2240231"/>
            <a:ext cx="6830666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97141" y="0"/>
            <a:ext cx="355596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1" y="431803"/>
            <a:ext cx="4028279" cy="2264723"/>
          </a:xfrm>
        </p:spPr>
        <p:txBody>
          <a:bodyPr wrap="square" lIns="146304" rIns="146304">
            <a:spAutoFit/>
          </a:bodyPr>
          <a:lstStyle>
            <a:lvl1pPr marL="0" marR="0" indent="0" algn="l" defTabSz="91434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4" indent="0">
              <a:buNone/>
              <a:tabLst/>
              <a:defRPr sz="1961"/>
            </a:lvl3pPr>
            <a:lvl4pPr marL="451295" indent="0">
              <a:buNone/>
              <a:defRPr/>
            </a:lvl4pPr>
            <a:lvl5pPr marL="672274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0265" y="3436332"/>
            <a:ext cx="1714500" cy="1750736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1"/>
            <a:ext cx="3062478" cy="1800493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995763" y="3436331"/>
            <a:ext cx="1714500" cy="2045688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71260" y="3436331"/>
            <a:ext cx="1714500" cy="2045688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46758" y="3436332"/>
            <a:ext cx="1714500" cy="1750736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22255" y="3436331"/>
            <a:ext cx="1714500" cy="2045688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8128"/>
            <a:ext cx="2786028" cy="2805896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126473" y="2598128"/>
            <a:ext cx="2880360" cy="3806170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8680" y="2598128"/>
            <a:ext cx="2829808" cy="3806170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97142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243" y="339410"/>
            <a:ext cx="1781908" cy="978729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159253" y="419102"/>
            <a:ext cx="6813299" cy="1870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4" y="3493676"/>
            <a:ext cx="1783080" cy="2480166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0767" y="6465384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1862726" y="3493676"/>
            <a:ext cx="1783080" cy="2480166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673959" y="3493676"/>
            <a:ext cx="1783080" cy="2480166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5485192" y="3493676"/>
            <a:ext cx="1783080" cy="2480166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7296425" y="3493676"/>
            <a:ext cx="1783080" cy="2480166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22944" y="3382066"/>
            <a:ext cx="14401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034176" y="3382066"/>
            <a:ext cx="14401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5656642" y="3382066"/>
            <a:ext cx="14401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7467875" y="3382066"/>
            <a:ext cx="14401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3845409" y="3382066"/>
            <a:ext cx="14401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3"/>
            <a:ext cx="9144000" cy="535531"/>
          </a:xfrm>
        </p:spPr>
        <p:txBody>
          <a:bodyPr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1494" y="2577396"/>
            <a:ext cx="1783080" cy="840230"/>
          </a:xfrm>
        </p:spPr>
        <p:txBody>
          <a:bodyPr lIns="146304" rIns="146304"/>
          <a:lstStyle>
            <a:lvl1pPr marL="0" algn="ctr" defTabSz="914377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862726" y="2577396"/>
            <a:ext cx="178308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673959" y="2577396"/>
            <a:ext cx="178308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485192" y="2577396"/>
            <a:ext cx="178308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296425" y="2577396"/>
            <a:ext cx="178308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419100"/>
            <a:ext cx="1783080" cy="840230"/>
          </a:xfrm>
        </p:spPr>
        <p:txBody>
          <a:bodyPr lIns="146304" rIns="146304"/>
          <a:lstStyle>
            <a:lvl1pPr marL="0" algn="ctr" defTabSz="914377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1"/>
            <a:ext cx="4596978" cy="3169586"/>
          </a:xfrm>
        </p:spPr>
        <p:txBody>
          <a:bodyPr anchor="t" anchorCtr="0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5"/>
            <a:ext cx="4572000" cy="5909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8172" y="6484940"/>
            <a:ext cx="290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419100"/>
            <a:ext cx="1783080" cy="840230"/>
          </a:xfrm>
        </p:spPr>
        <p:txBody>
          <a:bodyPr lIns="146304" rIns="146304"/>
          <a:lstStyle>
            <a:lvl1pPr marL="0" algn="ctr" defTabSz="914377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2"/>
            <a:ext cx="4572000" cy="3092641"/>
          </a:xfrm>
        </p:spPr>
        <p:txBody>
          <a:bodyPr anchor="t" anchorCtr="0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5"/>
            <a:ext cx="4572000" cy="5909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7757934" y="6498721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1"/>
            <a:ext cx="4596978" cy="3169586"/>
          </a:xfrm>
        </p:spPr>
        <p:txBody>
          <a:bodyPr anchor="t" anchorCtr="0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419100"/>
            <a:ext cx="1783080" cy="840230"/>
          </a:xfrm>
        </p:spPr>
        <p:txBody>
          <a:bodyPr lIns="146304" rIns="146304"/>
          <a:lstStyle>
            <a:lvl1pPr marL="0" algn="ctr" defTabSz="914377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5"/>
            <a:ext cx="4596978" cy="5909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0834" y="3425620"/>
            <a:ext cx="4573166" cy="3169586"/>
          </a:xfrm>
        </p:spPr>
        <p:txBody>
          <a:bodyPr anchor="t" anchorCtr="0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0832" y="1554165"/>
            <a:ext cx="4573167" cy="5909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07512" y="419100"/>
            <a:ext cx="1783080" cy="840230"/>
          </a:xfrm>
        </p:spPr>
        <p:txBody>
          <a:bodyPr lIns="146304" rIns="146304"/>
          <a:lstStyle>
            <a:lvl1pPr marL="0" algn="ctr" defTabSz="914377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1" y="0"/>
            <a:ext cx="4570833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35400" y="3429001"/>
            <a:ext cx="4508600" cy="3169586"/>
          </a:xfrm>
        </p:spPr>
        <p:txBody>
          <a:bodyPr anchor="t" anchorCtr="0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35400" y="1554165"/>
            <a:ext cx="4343400" cy="5909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07512" y="419100"/>
            <a:ext cx="1783080" cy="840230"/>
          </a:xfrm>
        </p:spPr>
        <p:txBody>
          <a:bodyPr lIns="146304" rIns="146304"/>
          <a:lstStyle>
            <a:lvl1pPr marL="0" algn="ctr" defTabSz="914377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1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03701" y="3457546"/>
            <a:ext cx="4540300" cy="3169586"/>
          </a:xfrm>
        </p:spPr>
        <p:txBody>
          <a:bodyPr anchor="t" anchorCtr="0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01" y="1554166"/>
            <a:ext cx="4406801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0" y="2107102"/>
            <a:ext cx="4572000" cy="2643801"/>
          </a:xfrm>
        </p:spPr>
        <p:txBody>
          <a:bodyPr anchor="ctr" anchorCtr="0"/>
          <a:lstStyle>
            <a:lvl1pPr algn="ctr" defTabSz="914377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2852804" y="-65233"/>
            <a:ext cx="3438395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7247" y="3383283"/>
            <a:ext cx="8745304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42494" y="186063"/>
            <a:ext cx="3282461" cy="904350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4206240"/>
            <a:ext cx="8743950" cy="757130"/>
          </a:xfrm>
        </p:spPr>
        <p:txBody>
          <a:bodyPr lIns="457200" rIns="45720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03795" y="1007415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2810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419100"/>
            <a:ext cx="1783080" cy="840230"/>
          </a:xfrm>
        </p:spPr>
        <p:txBody>
          <a:bodyPr lIns="146304" rIns="146304"/>
          <a:lstStyle>
            <a:lvl1pPr marL="0" algn="ctr" defTabSz="914377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3429001"/>
            <a:ext cx="4470202" cy="3169586"/>
          </a:xfrm>
        </p:spPr>
        <p:txBody>
          <a:bodyPr anchor="t" anchorCtr="0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1" y="1554166"/>
            <a:ext cx="4406801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2" y="3367880"/>
            <a:ext cx="3894581" cy="2264723"/>
          </a:xfrm>
        </p:spPr>
        <p:txBody>
          <a:bodyPr wrap="square">
            <a:spAutoFit/>
          </a:bodyPr>
          <a:lstStyle>
            <a:lvl1pPr marL="0" marR="0" indent="0" algn="l" defTabSz="91434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4" indent="0">
              <a:buNone/>
              <a:tabLst/>
              <a:defRPr sz="1961"/>
            </a:lvl3pPr>
            <a:lvl4pPr marL="451295" indent="0">
              <a:buNone/>
              <a:defRPr/>
            </a:lvl4pPr>
            <a:lvl5pPr marL="672274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9988" y="3503952"/>
            <a:ext cx="4253823" cy="1654427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7" y="6465384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4989" y="2567615"/>
            <a:ext cx="6603274" cy="2529923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185863" y="3971109"/>
            <a:ext cx="7096125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7" y="6465384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" y="0"/>
            <a:ext cx="9050216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7" y="6465384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"/>
            <a:ext cx="9144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7" y="6465384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3720964" y="93791"/>
            <a:ext cx="1702075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2" y="6548364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4482058" y="3634505"/>
            <a:ext cx="1275475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914956" y="-739444"/>
            <a:ext cx="6830666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4956" y="-739444"/>
            <a:ext cx="6830666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30727" y="3213970"/>
            <a:ext cx="2104357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4430727" y="3213970"/>
            <a:ext cx="2104357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956" y="2240231"/>
            <a:ext cx="6830666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6754411" y="6316158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43713" y="6337796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2" y="3367880"/>
            <a:ext cx="3894581" cy="2264723"/>
          </a:xfrm>
        </p:spPr>
        <p:txBody>
          <a:bodyPr wrap="square">
            <a:spAutoFit/>
          </a:bodyPr>
          <a:lstStyle>
            <a:lvl1pPr marL="0" marR="0" indent="0" algn="l" defTabSz="91434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4" indent="0">
              <a:buNone/>
              <a:tabLst/>
              <a:defRPr sz="1961"/>
            </a:lvl3pPr>
            <a:lvl4pPr marL="451295" indent="0">
              <a:buNone/>
              <a:defRPr/>
            </a:lvl4pPr>
            <a:lvl5pPr marL="672274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9988" y="3503952"/>
            <a:ext cx="4253823" cy="1654427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6816899" y="6298104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419102"/>
            <a:ext cx="6688183" cy="1089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43713" y="6337796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146277" y="157955"/>
            <a:ext cx="4862384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6584" y="2768599"/>
            <a:ext cx="3906251" cy="126188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2586583" y="745027"/>
            <a:ext cx="3981768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884237"/>
            <a:ext cx="8743950" cy="1089529"/>
          </a:xfrm>
        </p:spPr>
        <p:txBody>
          <a:bodyPr anchor="ctr"/>
          <a:lstStyle>
            <a:lvl1pPr marL="231769" indent="-231769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6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2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2" y="5276808"/>
            <a:ext cx="6073379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884237"/>
            <a:ext cx="874395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2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2" y="5276808"/>
            <a:ext cx="6073379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884237"/>
            <a:ext cx="8743950" cy="1089529"/>
          </a:xfrm>
        </p:spPr>
        <p:txBody>
          <a:bodyPr anchor="ctr"/>
          <a:lstStyle>
            <a:lvl1pPr marL="231769" indent="-231769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6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2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2" y="5276808"/>
            <a:ext cx="6073379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236720" y="419101"/>
            <a:ext cx="67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56272" y="5335071"/>
            <a:ext cx="6073379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884237"/>
            <a:ext cx="874395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2597275"/>
            <a:ext cx="3651739" cy="2031325"/>
          </a:xfrm>
        </p:spPr>
        <p:txBody>
          <a:bodyPr wrap="square" lIns="91440" rIns="91440">
            <a:spAutoFit/>
          </a:bodyPr>
          <a:lstStyle>
            <a:lvl1pPr marL="0" marR="0" indent="0" algn="l" defTabSz="91434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4" indent="0">
              <a:buNone/>
              <a:tabLst/>
              <a:defRPr sz="1961"/>
            </a:lvl3pPr>
            <a:lvl4pPr marL="451295" indent="0">
              <a:buNone/>
              <a:defRPr/>
            </a:lvl4pPr>
            <a:lvl5pPr marL="672274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1" y="419102"/>
            <a:ext cx="4253823" cy="18153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1"/>
            <a:ext cx="3062478" cy="1800493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1" y="2599499"/>
            <a:ext cx="4253823" cy="18153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1" y="4779898"/>
            <a:ext cx="4253823" cy="18153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97141" y="0"/>
            <a:ext cx="355596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2472753"/>
            <a:ext cx="3424501" cy="2031325"/>
          </a:xfrm>
        </p:spPr>
        <p:txBody>
          <a:bodyPr wrap="square" lIns="91440" rIns="91440">
            <a:spAutoFit/>
          </a:bodyPr>
          <a:lstStyle>
            <a:lvl1pPr marL="0" marR="0" indent="0" algn="l" defTabSz="91434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4" indent="0">
              <a:buNone/>
              <a:tabLst/>
              <a:defRPr sz="1961"/>
            </a:lvl3pPr>
            <a:lvl4pPr marL="451295" indent="0">
              <a:buNone/>
              <a:defRPr/>
            </a:lvl4pPr>
            <a:lvl5pPr marL="672274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1" y="419101"/>
            <a:ext cx="4253823" cy="1687578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2950" y="6484940"/>
            <a:ext cx="3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1"/>
            <a:ext cx="3062478" cy="1800493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1" y="2697330"/>
            <a:ext cx="4253823" cy="1687578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1" y="4975559"/>
            <a:ext cx="4253823" cy="1687578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5349"/>
            <a:ext cx="874395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419103"/>
            <a:ext cx="874395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6" y="6484940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5652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rawi Year One">
            <a:extLst>
              <a:ext uri="{FF2B5EF4-FFF2-40B4-BE49-F238E27FC236}">
                <a16:creationId xmlns:a16="http://schemas.microsoft.com/office/drawing/2014/main" id="{D6553D32-DDAD-49DD-BFF9-DCDD87EA3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" r="28459"/>
          <a:stretch/>
        </p:blipFill>
        <p:spPr bwMode="auto">
          <a:xfrm>
            <a:off x="-28979" y="0"/>
            <a:ext cx="9207467" cy="69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23A98C-B063-43BF-B50E-BE8359741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63" y="188347"/>
            <a:ext cx="2028277" cy="1341905"/>
          </a:xfrm>
          <a:prstGeom prst="rect">
            <a:avLst/>
          </a:prstGeom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AD791CA-158E-4552-95F6-693130081512}"/>
              </a:ext>
            </a:extLst>
          </p:cNvPr>
          <p:cNvSpPr txBox="1">
            <a:spLocks/>
          </p:cNvSpPr>
          <p:nvPr/>
        </p:nvSpPr>
        <p:spPr>
          <a:xfrm>
            <a:off x="0" y="6300321"/>
            <a:ext cx="917848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Loving Jesus – loving each other – loving our town</a:t>
            </a:r>
          </a:p>
        </p:txBody>
      </p:sp>
      <p:pic>
        <p:nvPicPr>
          <p:cNvPr id="1028" name="Picture 4" descr="Open Doors UK &amp; Ireland">
            <a:extLst>
              <a:ext uri="{FF2B5EF4-FFF2-40B4-BE49-F238E27FC236}">
                <a16:creationId xmlns:a16="http://schemas.microsoft.com/office/drawing/2014/main" id="{12C738B6-A00F-46D8-BD72-6312F4E2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72" y="4818246"/>
            <a:ext cx="61912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99A1BF-B0AA-4737-B06C-E17C0AD293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5" y="0"/>
            <a:ext cx="6974528" cy="49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rawi Year One">
            <a:extLst>
              <a:ext uri="{FF2B5EF4-FFF2-40B4-BE49-F238E27FC236}">
                <a16:creationId xmlns:a16="http://schemas.microsoft.com/office/drawing/2014/main" id="{D6553D32-DDAD-49DD-BFF9-DCDD87EA3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" r="28459"/>
          <a:stretch/>
        </p:blipFill>
        <p:spPr bwMode="auto">
          <a:xfrm>
            <a:off x="-28979" y="0"/>
            <a:ext cx="9207467" cy="69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09F0907F-CE68-4A66-956E-A39D19481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3" t="11485" r="28293" b="29036"/>
          <a:stretch/>
        </p:blipFill>
        <p:spPr bwMode="auto">
          <a:xfrm>
            <a:off x="7547959" y="4473499"/>
            <a:ext cx="1637474" cy="24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C7E1D3A7-BF0E-4E36-95BB-194628BCA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1125" r="25819" b="2229"/>
          <a:stretch/>
        </p:blipFill>
        <p:spPr bwMode="auto">
          <a:xfrm>
            <a:off x="4200326" y="4483915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1A0FC396-A2CD-4113-947D-0204EFFE7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21772" r="11795"/>
          <a:stretch/>
        </p:blipFill>
        <p:spPr bwMode="auto">
          <a:xfrm>
            <a:off x="5874143" y="4473498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80E1673-7D79-462D-8752-645F620158A5}"/>
              </a:ext>
            </a:extLst>
          </p:cNvPr>
          <p:cNvSpPr/>
          <p:nvPr/>
        </p:nvSpPr>
        <p:spPr>
          <a:xfrm>
            <a:off x="94632" y="551543"/>
            <a:ext cx="8526853" cy="4673600"/>
          </a:xfrm>
          <a:prstGeom prst="wedgeEllipseCallout">
            <a:avLst>
              <a:gd name="adj1" fmla="val 55800"/>
              <a:gd name="adj2" fmla="val -59271"/>
            </a:avLst>
          </a:prstGeom>
          <a:solidFill>
            <a:srgbClr val="75D1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1599E-6A97-41A4-B781-AB76ED87A4F0}"/>
              </a:ext>
            </a:extLst>
          </p:cNvPr>
          <p:cNvSpPr/>
          <p:nvPr/>
        </p:nvSpPr>
        <p:spPr>
          <a:xfrm>
            <a:off x="693200" y="864430"/>
            <a:ext cx="73297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“Even though they are </a:t>
            </a:r>
          </a:p>
          <a:p>
            <a:pPr algn="ctr"/>
            <a:r>
              <a:rPr lang="en-GB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suffering from many things in life, I encourage them to find hope and happiness through their hardships and live with hope for the eternal kingdom of God.”</a:t>
            </a:r>
            <a:endParaRPr lang="en-GB" sz="4000" b="1" dirty="0"/>
          </a:p>
        </p:txBody>
      </p:sp>
      <p:pic>
        <p:nvPicPr>
          <p:cNvPr id="1028" name="Picture 4" descr="Open Doors UK &amp; Ireland">
            <a:extLst>
              <a:ext uri="{FF2B5EF4-FFF2-40B4-BE49-F238E27FC236}">
                <a16:creationId xmlns:a16="http://schemas.microsoft.com/office/drawing/2014/main" id="{12C738B6-A00F-46D8-BD72-6312F4E2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6686"/>
            <a:ext cx="5245179" cy="10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rawi Year One">
            <a:extLst>
              <a:ext uri="{FF2B5EF4-FFF2-40B4-BE49-F238E27FC236}">
                <a16:creationId xmlns:a16="http://schemas.microsoft.com/office/drawing/2014/main" id="{D6553D32-DDAD-49DD-BFF9-DCDD87EA3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" r="28459"/>
          <a:stretch/>
        </p:blipFill>
        <p:spPr bwMode="auto">
          <a:xfrm>
            <a:off x="-28979" y="0"/>
            <a:ext cx="9207467" cy="69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09F0907F-CE68-4A66-956E-A39D19481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3" t="11485" r="28293" b="29036"/>
          <a:stretch/>
        </p:blipFill>
        <p:spPr bwMode="auto">
          <a:xfrm>
            <a:off x="7547959" y="4473499"/>
            <a:ext cx="1637474" cy="24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C7E1D3A7-BF0E-4E36-95BB-194628BCA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1125" r="25819" b="2229"/>
          <a:stretch/>
        </p:blipFill>
        <p:spPr bwMode="auto">
          <a:xfrm>
            <a:off x="4200326" y="4483915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1A0FC396-A2CD-4113-947D-0204EFFE7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21772" r="11795"/>
          <a:stretch/>
        </p:blipFill>
        <p:spPr bwMode="auto">
          <a:xfrm>
            <a:off x="5874143" y="4473498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80E1673-7D79-462D-8752-645F620158A5}"/>
              </a:ext>
            </a:extLst>
          </p:cNvPr>
          <p:cNvSpPr/>
          <p:nvPr/>
        </p:nvSpPr>
        <p:spPr>
          <a:xfrm>
            <a:off x="94632" y="551543"/>
            <a:ext cx="8526853" cy="4673600"/>
          </a:xfrm>
          <a:prstGeom prst="wedgeEllipseCallout">
            <a:avLst>
              <a:gd name="adj1" fmla="val -48348"/>
              <a:gd name="adj2" fmla="val 48504"/>
            </a:avLst>
          </a:prstGeom>
          <a:solidFill>
            <a:srgbClr val="75D1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1599E-6A97-41A4-B781-AB76ED87A4F0}"/>
              </a:ext>
            </a:extLst>
          </p:cNvPr>
          <p:cNvSpPr/>
          <p:nvPr/>
        </p:nvSpPr>
        <p:spPr>
          <a:xfrm>
            <a:off x="755192" y="1220887"/>
            <a:ext cx="73297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“At the height of the famine, </a:t>
            </a:r>
          </a:p>
          <a:p>
            <a:pPr algn="ctr"/>
            <a:r>
              <a:rPr lang="en-GB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leader felt called to reintroduce the concept of ‘holy rice’, a practice whereby rice is set apart for use in God’s kingdom.</a:t>
            </a:r>
            <a:endParaRPr lang="en-GB" sz="4000" b="1" dirty="0"/>
          </a:p>
        </p:txBody>
      </p:sp>
      <p:pic>
        <p:nvPicPr>
          <p:cNvPr id="1028" name="Picture 4" descr="Open Doors UK &amp; Ireland">
            <a:extLst>
              <a:ext uri="{FF2B5EF4-FFF2-40B4-BE49-F238E27FC236}">
                <a16:creationId xmlns:a16="http://schemas.microsoft.com/office/drawing/2014/main" id="{12C738B6-A00F-46D8-BD72-6312F4E2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6686"/>
            <a:ext cx="5245179" cy="10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rawi Year One">
            <a:extLst>
              <a:ext uri="{FF2B5EF4-FFF2-40B4-BE49-F238E27FC236}">
                <a16:creationId xmlns:a16="http://schemas.microsoft.com/office/drawing/2014/main" id="{D6553D32-DDAD-49DD-BFF9-DCDD87EA3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" r="28459"/>
          <a:stretch/>
        </p:blipFill>
        <p:spPr bwMode="auto">
          <a:xfrm>
            <a:off x="-28979" y="0"/>
            <a:ext cx="9207467" cy="69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09F0907F-CE68-4A66-956E-A39D19481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3" t="11485" r="28293" b="29036"/>
          <a:stretch/>
        </p:blipFill>
        <p:spPr bwMode="auto">
          <a:xfrm>
            <a:off x="7547959" y="4473499"/>
            <a:ext cx="1637474" cy="24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C7E1D3A7-BF0E-4E36-95BB-194628BCA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1125" r="25819" b="2229"/>
          <a:stretch/>
        </p:blipFill>
        <p:spPr bwMode="auto">
          <a:xfrm>
            <a:off x="4200326" y="4483915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1A0FC396-A2CD-4113-947D-0204EFFE7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21772" r="11795"/>
          <a:stretch/>
        </p:blipFill>
        <p:spPr bwMode="auto">
          <a:xfrm>
            <a:off x="5874143" y="4473498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80E1673-7D79-462D-8752-645F620158A5}"/>
              </a:ext>
            </a:extLst>
          </p:cNvPr>
          <p:cNvSpPr/>
          <p:nvPr/>
        </p:nvSpPr>
        <p:spPr>
          <a:xfrm>
            <a:off x="94632" y="551543"/>
            <a:ext cx="8526853" cy="4673600"/>
          </a:xfrm>
          <a:prstGeom prst="wedgeEllipseCallout">
            <a:avLst>
              <a:gd name="adj1" fmla="val -48348"/>
              <a:gd name="adj2" fmla="val 48504"/>
            </a:avLst>
          </a:prstGeom>
          <a:solidFill>
            <a:srgbClr val="75D1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1599E-6A97-41A4-B781-AB76ED87A4F0}"/>
              </a:ext>
            </a:extLst>
          </p:cNvPr>
          <p:cNvSpPr/>
          <p:nvPr/>
        </p:nvSpPr>
        <p:spPr>
          <a:xfrm>
            <a:off x="693200" y="1453365"/>
            <a:ext cx="73297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 since, these Christians don’t consume all the food they receive from us. They save some to give to people who are even worse off than themselves. </a:t>
            </a:r>
            <a:endParaRPr lang="en-GB" sz="4000" b="1" dirty="0"/>
          </a:p>
        </p:txBody>
      </p:sp>
      <p:pic>
        <p:nvPicPr>
          <p:cNvPr id="1028" name="Picture 4" descr="Open Doors UK &amp; Ireland">
            <a:extLst>
              <a:ext uri="{FF2B5EF4-FFF2-40B4-BE49-F238E27FC236}">
                <a16:creationId xmlns:a16="http://schemas.microsoft.com/office/drawing/2014/main" id="{12C738B6-A00F-46D8-BD72-6312F4E2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6686"/>
            <a:ext cx="5245179" cy="10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rawi Year One">
            <a:extLst>
              <a:ext uri="{FF2B5EF4-FFF2-40B4-BE49-F238E27FC236}">
                <a16:creationId xmlns:a16="http://schemas.microsoft.com/office/drawing/2014/main" id="{D6553D32-DDAD-49DD-BFF9-DCDD87EA3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" r="28459"/>
          <a:stretch/>
        </p:blipFill>
        <p:spPr bwMode="auto">
          <a:xfrm>
            <a:off x="-28979" y="0"/>
            <a:ext cx="9207467" cy="69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09F0907F-CE68-4A66-956E-A39D19481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3" t="11485" r="28293" b="29036"/>
          <a:stretch/>
        </p:blipFill>
        <p:spPr bwMode="auto">
          <a:xfrm>
            <a:off x="7547959" y="4473499"/>
            <a:ext cx="1637474" cy="24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C7E1D3A7-BF0E-4E36-95BB-194628BCA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1125" r="25819" b="2229"/>
          <a:stretch/>
        </p:blipFill>
        <p:spPr bwMode="auto">
          <a:xfrm>
            <a:off x="4200326" y="4483915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1A0FC396-A2CD-4113-947D-0204EFFE7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21772" r="11795"/>
          <a:stretch/>
        </p:blipFill>
        <p:spPr bwMode="auto">
          <a:xfrm>
            <a:off x="5874143" y="4473498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80E1673-7D79-462D-8752-645F620158A5}"/>
              </a:ext>
            </a:extLst>
          </p:cNvPr>
          <p:cNvSpPr/>
          <p:nvPr/>
        </p:nvSpPr>
        <p:spPr>
          <a:xfrm>
            <a:off x="94632" y="551543"/>
            <a:ext cx="8526853" cy="4673600"/>
          </a:xfrm>
          <a:prstGeom prst="wedgeEllipseCallout">
            <a:avLst>
              <a:gd name="adj1" fmla="val -48348"/>
              <a:gd name="adj2" fmla="val 48504"/>
            </a:avLst>
          </a:prstGeom>
          <a:solidFill>
            <a:srgbClr val="75D1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1599E-6A97-41A4-B781-AB76ED87A4F0}"/>
              </a:ext>
            </a:extLst>
          </p:cNvPr>
          <p:cNvSpPr/>
          <p:nvPr/>
        </p:nvSpPr>
        <p:spPr>
          <a:xfrm>
            <a:off x="693200" y="1453365"/>
            <a:ext cx="73297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gives them an opportunity to build trust and later share the gospel with these people”</a:t>
            </a:r>
            <a:endParaRPr lang="en-GB" sz="4000" b="1" dirty="0"/>
          </a:p>
        </p:txBody>
      </p:sp>
      <p:pic>
        <p:nvPicPr>
          <p:cNvPr id="1028" name="Picture 4" descr="Open Doors UK &amp; Ireland">
            <a:extLst>
              <a:ext uri="{FF2B5EF4-FFF2-40B4-BE49-F238E27FC236}">
                <a16:creationId xmlns:a16="http://schemas.microsoft.com/office/drawing/2014/main" id="{12C738B6-A00F-46D8-BD72-6312F4E2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6686"/>
            <a:ext cx="5245179" cy="10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https://lh3.googleusercontent.com/ihAmsWKiO5JRxBap3c-eyrHx34QSBgFzXDHqeZ2LPloF0wqJ-FhzJ0R7TuEZC77Q5ETiZnvaWWQeztwK3v6sskCqlxex-CRg8VmDU4ky4RfAZttPNS0ebopmefJ3LtqgZsGIA0gwoKcM2gwYewpRUTgQRMCXG8hq464CbmFFcMUnUQpwOfuMpjWa6NdtBvOc8LzY4pClBjqrShsXgoytQeZGD-QdB1yZTLBhwpnbpVGiU6X9c5hcbqIDph60sD2GWxBbt8mtDiGLSf7Ihxtv5da-_k2DYX2HQgUMwOE85K0PXADcxudakeigtxMtiKFtmsC5ux6WPbLrUbGC5uYKSn8D0P6oxEgNkXbv2-KrERd8gUcQfdhsKgn4RLUXI1AAPy67miXDDUwVhQmTMP2j1QLsja527-gyTThWg6aqqUEBG25QPmUCYpqX8-90F0oZ4CgFmQLtRYa9qqdmqiKvUi1JsGtGw4sbML4YBQnUMMI7PZ8HEHwD-9p7uPdQeTnAGoHdlZ2GgFh2DubCSo8HDCmQ4cpFrz7NtB7w54v7KoAUW-IbA33x15JPAShhK2p-YILhB3quUfEWM_Zy-v8-pThaII7XXbSsForMhac=w1133-h637-no">
            <a:extLst>
              <a:ext uri="{FF2B5EF4-FFF2-40B4-BE49-F238E27FC236}">
                <a16:creationId xmlns:a16="http://schemas.microsoft.com/office/drawing/2014/main" id="{1A68587C-0F62-44A9-94E8-7AEF7D782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r="8411"/>
          <a:stretch/>
        </p:blipFill>
        <p:spPr bwMode="auto">
          <a:xfrm>
            <a:off x="0" y="0"/>
            <a:ext cx="9168979" cy="68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75406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rawi Year One">
            <a:extLst>
              <a:ext uri="{FF2B5EF4-FFF2-40B4-BE49-F238E27FC236}">
                <a16:creationId xmlns:a16="http://schemas.microsoft.com/office/drawing/2014/main" id="{D6553D32-DDAD-49DD-BFF9-DCDD87EA3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" r="28459"/>
          <a:stretch/>
        </p:blipFill>
        <p:spPr bwMode="auto">
          <a:xfrm>
            <a:off x="-28979" y="0"/>
            <a:ext cx="9207467" cy="69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23A98C-B063-43BF-B50E-BE8359741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63" y="188347"/>
            <a:ext cx="2028277" cy="1341905"/>
          </a:xfrm>
          <a:prstGeom prst="rect">
            <a:avLst/>
          </a:prstGeom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AD791CA-158E-4552-95F6-693130081512}"/>
              </a:ext>
            </a:extLst>
          </p:cNvPr>
          <p:cNvSpPr txBox="1">
            <a:spLocks/>
          </p:cNvSpPr>
          <p:nvPr/>
        </p:nvSpPr>
        <p:spPr>
          <a:xfrm>
            <a:off x="0" y="6300321"/>
            <a:ext cx="917848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Loving Jesus – loving each other – loving our town</a:t>
            </a:r>
          </a:p>
        </p:txBody>
      </p:sp>
      <p:pic>
        <p:nvPicPr>
          <p:cNvPr id="1028" name="Picture 4" descr="Open Doors UK &amp; Ireland">
            <a:extLst>
              <a:ext uri="{FF2B5EF4-FFF2-40B4-BE49-F238E27FC236}">
                <a16:creationId xmlns:a16="http://schemas.microsoft.com/office/drawing/2014/main" id="{12C738B6-A00F-46D8-BD72-6312F4E2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72" y="4818246"/>
            <a:ext cx="61912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99A1BF-B0AA-4737-B06C-E17C0AD293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5" y="0"/>
            <a:ext cx="6974528" cy="49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9484" y="2884235"/>
            <a:ext cx="8865031" cy="1089529"/>
          </a:xfrm>
        </p:spPr>
        <p:txBody>
          <a:bodyPr/>
          <a:lstStyle/>
          <a:p>
            <a:r>
              <a:rPr lang="en-GB" b="1" dirty="0"/>
              <a:t>“Go, stand in the temple courts and tell the people all about this new life.”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06676" y="5124149"/>
            <a:ext cx="8097839" cy="535531"/>
          </a:xfrm>
        </p:spPr>
        <p:txBody>
          <a:bodyPr/>
          <a:lstStyle/>
          <a:p>
            <a:r>
              <a:rPr lang="en-US" sz="3200" dirty="0"/>
              <a:t>— Acts 5:20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236200" y="6465889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0065" y="258911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34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596979" y="1538124"/>
            <a:ext cx="4572000" cy="590931"/>
          </a:xfrm>
        </p:spPr>
        <p:txBody>
          <a:bodyPr/>
          <a:lstStyle/>
          <a:p>
            <a:r>
              <a:rPr lang="en-US" dirty="0"/>
              <a:t>God never leaves us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8BFE6AD1-EF69-4F8B-A05B-B14A5CF4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4"/>
          <a:stretch/>
        </p:blipFill>
        <p:spPr bwMode="auto">
          <a:xfrm>
            <a:off x="0" y="-70132"/>
            <a:ext cx="4596980" cy="692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288D0A3-BA02-49A7-B3CD-9F0D0B467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1125" r="25819" b="2229"/>
          <a:stretch/>
        </p:blipFill>
        <p:spPr bwMode="auto">
          <a:xfrm>
            <a:off x="-123986" y="-70132"/>
            <a:ext cx="4774504" cy="69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480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9484" y="2884235"/>
            <a:ext cx="8865031" cy="1089529"/>
          </a:xfrm>
        </p:spPr>
        <p:txBody>
          <a:bodyPr/>
          <a:lstStyle/>
          <a:p>
            <a:r>
              <a:rPr lang="en-GB" b="1" dirty="0"/>
              <a:t>“We must obey God rather than human beings!”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06676" y="5124149"/>
            <a:ext cx="8097839" cy="535531"/>
          </a:xfrm>
        </p:spPr>
        <p:txBody>
          <a:bodyPr/>
          <a:lstStyle/>
          <a:p>
            <a:r>
              <a:rPr lang="en-US" sz="3200" dirty="0"/>
              <a:t>— Acts 5:29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236200" y="6465889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0065" y="258911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875A4AAA-AD98-4165-A1B7-FC531E3BE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1125" r="25819" b="2229"/>
          <a:stretch/>
        </p:blipFill>
        <p:spPr bwMode="auto">
          <a:xfrm>
            <a:off x="7470183" y="-1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97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0" y="1554166"/>
            <a:ext cx="4572000" cy="590931"/>
          </a:xfrm>
        </p:spPr>
        <p:txBody>
          <a:bodyPr/>
          <a:lstStyle/>
          <a:p>
            <a:r>
              <a:rPr lang="en-US" dirty="0"/>
              <a:t>We must obey God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F6B9A1E-75E3-4AFC-BA69-D9BB6641C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0"/>
          <a:stretch/>
        </p:blipFill>
        <p:spPr bwMode="auto">
          <a:xfrm>
            <a:off x="4571999" y="7935"/>
            <a:ext cx="5724199" cy="684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CCD2727-D848-4B7F-968C-17B433FF8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21772"/>
          <a:stretch/>
        </p:blipFill>
        <p:spPr bwMode="auto">
          <a:xfrm>
            <a:off x="4571998" y="7935"/>
            <a:ext cx="5724200" cy="684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0591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9484" y="2349338"/>
            <a:ext cx="8865031" cy="4081117"/>
          </a:xfrm>
        </p:spPr>
        <p:txBody>
          <a:bodyPr/>
          <a:lstStyle/>
          <a:p>
            <a:r>
              <a:rPr lang="en-GB" b="1" dirty="0"/>
              <a:t>The apostles left the Sanhedrin, rejoicing because they had been counted worthy of suffering disgrace for the Name. </a:t>
            </a:r>
          </a:p>
          <a:p>
            <a:r>
              <a:rPr lang="en-GB" b="1" dirty="0"/>
              <a:t>Day after day, in the temple courts and from house to house, they never stopped teaching and proclaiming the good news that Jesus is the Messiah.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06676" y="6255518"/>
            <a:ext cx="8097839" cy="535531"/>
          </a:xfrm>
        </p:spPr>
        <p:txBody>
          <a:bodyPr/>
          <a:lstStyle/>
          <a:p>
            <a:r>
              <a:rPr lang="en-US" sz="3200" dirty="0"/>
              <a:t>— Acts 5:41-42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236200" y="6465889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0065" y="258911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875A4AAA-AD98-4165-A1B7-FC531E3BE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1125" r="25819" b="2229"/>
          <a:stretch/>
        </p:blipFill>
        <p:spPr bwMode="auto">
          <a:xfrm>
            <a:off x="5796366" y="0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F1F863BB-398B-4E68-9F20-CEE823200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21772" r="11795"/>
          <a:stretch/>
        </p:blipFill>
        <p:spPr bwMode="auto">
          <a:xfrm>
            <a:off x="7470183" y="-10417"/>
            <a:ext cx="1673817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30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596979" y="1538124"/>
            <a:ext cx="4572000" cy="1089529"/>
          </a:xfrm>
        </p:spPr>
        <p:txBody>
          <a:bodyPr/>
          <a:lstStyle/>
          <a:p>
            <a:r>
              <a:rPr lang="en-US" dirty="0"/>
              <a:t>They rejoiced in their persecution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789CE9E3-2E96-4C43-AC00-95B0101B6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r="8939"/>
          <a:stretch/>
        </p:blipFill>
        <p:spPr bwMode="auto">
          <a:xfrm>
            <a:off x="0" y="0"/>
            <a:ext cx="4448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54FCC47B-4D06-4FFF-A3DA-89E5E5D13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3" t="11485" r="28293" b="29036"/>
          <a:stretch/>
        </p:blipFill>
        <p:spPr bwMode="auto">
          <a:xfrm>
            <a:off x="-12398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7243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54FCC47B-4D06-4FFF-A3DA-89E5E5D13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3" t="11485" r="28293" b="29036"/>
          <a:stretch/>
        </p:blipFill>
        <p:spPr bwMode="auto">
          <a:xfrm>
            <a:off x="6183818" y="1076406"/>
            <a:ext cx="3043194" cy="45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663AA60C-72B2-41D4-BC7C-BC831115F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1125" r="25819" b="2229"/>
          <a:stretch/>
        </p:blipFill>
        <p:spPr bwMode="auto">
          <a:xfrm>
            <a:off x="-77490" y="1076406"/>
            <a:ext cx="3130654" cy="45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8D521217-54BC-4E31-BD47-9C5AD78F5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21772" r="11795"/>
          <a:stretch/>
        </p:blipFill>
        <p:spPr bwMode="auto">
          <a:xfrm>
            <a:off x="3053164" y="1076406"/>
            <a:ext cx="3130654" cy="45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003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https://lh3.googleusercontent.com/ihAmsWKiO5JRxBap3c-eyrHx34QSBgFzXDHqeZ2LPloF0wqJ-FhzJ0R7TuEZC77Q5ETiZnvaWWQeztwK3v6sskCqlxex-CRg8VmDU4ky4RfAZttPNS0ebopmefJ3LtqgZsGIA0gwoKcM2gwYewpRUTgQRMCXG8hq464CbmFFcMUnUQpwOfuMpjWa6NdtBvOc8LzY4pClBjqrShsXgoytQeZGD-QdB1yZTLBhwpnbpVGiU6X9c5hcbqIDph60sD2GWxBbt8mtDiGLSf7Ihxtv5da-_k2DYX2HQgUMwOE85K0PXADcxudakeigtxMtiKFtmsC5ux6WPbLrUbGC5uYKSn8D0P6oxEgNkXbv2-KrERd8gUcQfdhsKgn4RLUXI1AAPy67miXDDUwVhQmTMP2j1QLsja527-gyTThWg6aqqUEBG25QPmUCYpqX8-90F0oZ4CgFmQLtRYa9qqdmqiKvUi1JsGtGw4sbML4YBQnUMMI7PZ8HEHwD-9p7uPdQeTnAGoHdlZ2GgFh2DubCSo8HDCmQ4cpFrz7NtB7w54v7KoAUW-IbA33x15JPAShhK2p-YILhB3quUfEWM_Zy-v8-pThaII7XXbSsForMhac=w1133-h637-no">
            <a:extLst>
              <a:ext uri="{FF2B5EF4-FFF2-40B4-BE49-F238E27FC236}">
                <a16:creationId xmlns:a16="http://schemas.microsoft.com/office/drawing/2014/main" id="{1A68587C-0F62-44A9-94E8-7AEF7D782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r="8411"/>
          <a:stretch/>
        </p:blipFill>
        <p:spPr bwMode="auto">
          <a:xfrm>
            <a:off x="0" y="0"/>
            <a:ext cx="9168979" cy="68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3270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3458</TotalTime>
  <Words>430</Words>
  <Application>Microsoft Office PowerPoint</Application>
  <PresentationFormat>On-screen Show (4:3)</PresentationFormat>
  <Paragraphs>51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Times New Roman</vt:lpstr>
      <vt:lpstr>Wingdings</vt:lpstr>
      <vt:lpstr>Storybuilding Neal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</dc:title>
  <dc:subject/>
  <dc:creator>Dan Leathers</dc:creator>
  <cp:keywords/>
  <dc:description/>
  <cp:lastModifiedBy>Dan Leathers</cp:lastModifiedBy>
  <cp:revision>59</cp:revision>
  <dcterms:created xsi:type="dcterms:W3CDTF">2018-02-25T07:46:15Z</dcterms:created>
  <dcterms:modified xsi:type="dcterms:W3CDTF">2018-06-03T07:37:11Z</dcterms:modified>
  <cp:category/>
</cp:coreProperties>
</file>