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6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-7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761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5540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61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6658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7913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1581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12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513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1638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276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242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4A59-FEDA-4384-8294-F9F9AB9CA531}" type="datetimeFigureOut">
              <a:rPr lang="en-GB" smtClean="0"/>
              <a:pPr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9265-BEE5-4BC7-97F0-4AA128272A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858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14325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solidFill>
                  <a:schemeClr val="bg1"/>
                </a:solidFill>
                <a:latin typeface="Grandma's Garden" pitchFamily="2" charset="0"/>
                <a:ea typeface="Grandma's Garden" pitchFamily="2" charset="0"/>
              </a:rPr>
              <a:t>Growing in the </a:t>
            </a:r>
            <a:br>
              <a:rPr lang="en-GB" sz="9600" b="1" dirty="0" smtClean="0">
                <a:solidFill>
                  <a:schemeClr val="bg1"/>
                </a:solidFill>
                <a:latin typeface="Grandma's Garden" pitchFamily="2" charset="0"/>
                <a:ea typeface="Grandma's Garden" pitchFamily="2" charset="0"/>
              </a:rPr>
            </a:br>
            <a:r>
              <a:rPr lang="en-GB" sz="15000" b="1" dirty="0" smtClean="0">
                <a:solidFill>
                  <a:schemeClr val="bg1"/>
                </a:solidFill>
                <a:latin typeface="Grandma's Garden" pitchFamily="2" charset="0"/>
                <a:ea typeface="Grandma's Garden" pitchFamily="2" charset="0"/>
              </a:rPr>
              <a:t>Fruit of the Spirit</a:t>
            </a:r>
            <a:endParaRPr lang="en-GB" sz="1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1" y="1000125"/>
            <a:ext cx="111585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What I feed will </a:t>
            </a:r>
            <a:r>
              <a:rPr lang="en-GB" sz="15000" b="1" dirty="0" smtClean="0">
                <a:latin typeface="Harrington" pitchFamily="82" charset="0"/>
              </a:rPr>
              <a:t>GROW</a:t>
            </a:r>
          </a:p>
          <a:p>
            <a:endParaRPr lang="en-GB" sz="5400" dirty="0" smtClean="0"/>
          </a:p>
          <a:p>
            <a:r>
              <a:rPr lang="en-GB" sz="5400" dirty="0" smtClean="0"/>
              <a:t>What I starve will (eventually) </a:t>
            </a:r>
            <a:r>
              <a:rPr lang="en-GB" sz="5000" b="1" dirty="0" smtClean="0">
                <a:latin typeface="Amatic SC" pitchFamily="2" charset="0"/>
              </a:rPr>
              <a:t>die</a:t>
            </a:r>
            <a:r>
              <a:rPr lang="en-GB" sz="5400" dirty="0" smtClean="0"/>
              <a:t>.</a:t>
            </a:r>
            <a:endParaRPr lang="en-GB" sz="5400" dirty="0"/>
          </a:p>
        </p:txBody>
      </p:sp>
    </p:spTree>
    <p:extLst>
      <p:ext uri="{BB962C8B-B14F-4D97-AF65-F5344CB8AC3E}">
        <p14:creationId xmlns="" xmlns:p14="http://schemas.microsoft.com/office/powerpoint/2010/main" val="20051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9982" y="2728560"/>
            <a:ext cx="7017482" cy="844810"/>
          </a:xfrm>
          <a:prstGeom prst="rect">
            <a:avLst/>
          </a:prstGeom>
          <a:solidFill>
            <a:schemeClr val="bg1"/>
          </a:solidFill>
        </p:spPr>
        <p:txBody>
          <a:bodyPr wrap="square" tIns="144000" bIns="144000" rtlCol="0" anchor="ctr" anchorCtr="0">
            <a:spAutoFit/>
          </a:bodyPr>
          <a:lstStyle/>
          <a:p>
            <a:pPr algn="ctr"/>
            <a:r>
              <a:rPr lang="en-GB" sz="3600" i="1" dirty="0" smtClean="0">
                <a:solidFill>
                  <a:schemeClr val="bg1"/>
                </a:solidFill>
              </a:rPr>
              <a:t>‘</a:t>
            </a:r>
            <a:r>
              <a:rPr lang="en-GB" sz="3600" i="1" dirty="0" smtClean="0"/>
              <a:t>The </a:t>
            </a:r>
            <a:r>
              <a:rPr lang="en-GB" sz="3600" i="1" dirty="0"/>
              <a:t>acts of the </a:t>
            </a:r>
            <a:r>
              <a:rPr lang="en-GB" sz="3600" b="1" i="1" dirty="0" smtClean="0"/>
              <a:t>FLESH</a:t>
            </a:r>
            <a:r>
              <a:rPr lang="en-GB" sz="3600" i="1" dirty="0" smtClean="0"/>
              <a:t> </a:t>
            </a:r>
            <a:r>
              <a:rPr lang="en-GB" sz="3600" i="1" dirty="0"/>
              <a:t>are obvious</a:t>
            </a:r>
            <a:r>
              <a:rPr lang="en-GB" sz="3600" i="1" dirty="0" smtClean="0"/>
              <a:t>:</a:t>
            </a:r>
            <a:endParaRPr lang="en-GB" sz="2400" b="1" dirty="0" smtClean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9644034">
            <a:off x="58805" y="1369025"/>
            <a:ext cx="3987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Sexual immorality</a:t>
            </a:r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impurity</a:t>
            </a:r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debauchery 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9421" y="300613"/>
            <a:ext cx="445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Idolatry and witchcraft</a:t>
            </a:r>
            <a:r>
              <a:rPr lang="en-GB" sz="28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r>
              <a:rPr lang="en-GB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 rot="2240610">
            <a:off x="9663647" y="708951"/>
            <a:ext cx="2558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Hatred</a:t>
            </a:r>
            <a:endParaRPr lang="en-GB" sz="28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19952719">
            <a:off x="-181285" y="4052879"/>
            <a:ext cx="431442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Discord</a:t>
            </a:r>
          </a:p>
          <a:p>
            <a:pPr algn="ctr"/>
            <a:r>
              <a:rPr lang="en-GB" sz="2400" i="1" dirty="0" smtClean="0">
                <a:solidFill>
                  <a:schemeClr val="bg1"/>
                </a:solidFill>
              </a:rPr>
              <a:t>(</a:t>
            </a:r>
            <a:r>
              <a:rPr lang="en-GB" sz="2400" i="1" dirty="0">
                <a:solidFill>
                  <a:schemeClr val="bg1"/>
                </a:solidFill>
              </a:rPr>
              <a:t>disharmony, conflict, disputes, arguments</a:t>
            </a:r>
            <a:r>
              <a:rPr lang="en-GB" sz="2400" i="1" dirty="0" smtClean="0">
                <a:solidFill>
                  <a:schemeClr val="bg1"/>
                </a:solidFill>
              </a:rPr>
              <a:t>)</a:t>
            </a:r>
            <a:endParaRPr lang="en-GB" sz="2400" i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9558745">
            <a:off x="2934596" y="4444053"/>
            <a:ext cx="240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Jealousy </a:t>
            </a:r>
            <a:endParaRPr lang="en-GB" sz="28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1963" y="4102644"/>
            <a:ext cx="2356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Fits of </a:t>
            </a:r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rage</a:t>
            </a:r>
            <a:endParaRPr lang="en-GB" sz="28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5944" y="1533908"/>
            <a:ext cx="3129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Selfish </a:t>
            </a:r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ambition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 rot="1849074">
            <a:off x="8285765" y="4334341"/>
            <a:ext cx="37302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Dissensions</a:t>
            </a:r>
            <a:r>
              <a:rPr lang="en-GB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endParaRPr lang="en-GB" b="1" dirty="0" smtClean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n-GB" sz="2400" b="1" i="1" dirty="0" smtClean="0">
                <a:solidFill>
                  <a:schemeClr val="bg1"/>
                </a:solidFill>
              </a:rPr>
              <a:t>(</a:t>
            </a:r>
            <a:r>
              <a:rPr lang="en-GB" sz="2400" b="1" i="1" dirty="0">
                <a:solidFill>
                  <a:schemeClr val="bg1"/>
                </a:solidFill>
              </a:rPr>
              <a:t>opposition, disagreements, rebellion)</a:t>
            </a:r>
            <a:r>
              <a:rPr lang="en-GB" sz="2400" b="1" dirty="0">
                <a:solidFill>
                  <a:schemeClr val="bg1"/>
                </a:solidFill>
              </a:rPr>
              <a:t>,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8499" y="5643385"/>
            <a:ext cx="26916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Factions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sz="2400" i="1" dirty="0">
                <a:solidFill>
                  <a:schemeClr val="bg1"/>
                </a:solidFill>
              </a:rPr>
              <a:t>(divisions, cliques)</a:t>
            </a:r>
          </a:p>
        </p:txBody>
      </p:sp>
      <p:sp>
        <p:nvSpPr>
          <p:cNvPr id="13" name="TextBox 12"/>
          <p:cNvSpPr txBox="1"/>
          <p:nvPr/>
        </p:nvSpPr>
        <p:spPr>
          <a:xfrm rot="2173176">
            <a:off x="8705978" y="1680259"/>
            <a:ext cx="34772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Envy </a:t>
            </a:r>
            <a:endParaRPr lang="en-GB" sz="2800" b="1" dirty="0" smtClean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n-GB" sz="2400" b="1" i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</a:t>
            </a:r>
            <a:r>
              <a:rPr lang="en-GB" sz="2400" b="1" i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jealousy, resentment, greed)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6194" y="5579750"/>
            <a:ext cx="4241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Drunkenness, orgies, and the like</a:t>
            </a:r>
            <a:r>
              <a:rPr lang="en-GB" sz="28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103637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23252" y="91064"/>
            <a:ext cx="39858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JOY, </a:t>
            </a:r>
          </a:p>
          <a:p>
            <a:pPr algn="ctr"/>
            <a:r>
              <a:rPr lang="en-GB" sz="3200" dirty="0" smtClean="0"/>
              <a:t>(happiness, enjoyment, gladness)</a:t>
            </a:r>
          </a:p>
        </p:txBody>
      </p:sp>
      <p:sp>
        <p:nvSpPr>
          <p:cNvPr id="6" name="TextBox 5"/>
          <p:cNvSpPr txBox="1"/>
          <p:nvPr/>
        </p:nvSpPr>
        <p:spPr>
          <a:xfrm rot="19940114">
            <a:off x="-222738" y="329009"/>
            <a:ext cx="44243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PEACE</a:t>
            </a:r>
            <a:r>
              <a:rPr lang="en-GB" sz="32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,</a:t>
            </a:r>
            <a:r>
              <a:rPr lang="en-GB" sz="3200" b="1" dirty="0"/>
              <a:t> </a:t>
            </a:r>
            <a:endParaRPr lang="en-GB" sz="3200" b="1" dirty="0" smtClean="0"/>
          </a:p>
          <a:p>
            <a:pPr algn="ctr"/>
            <a:r>
              <a:rPr lang="en-GB" sz="3200" dirty="0" smtClean="0"/>
              <a:t>(harmony, reconciliation, goodwill)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4616" y="5138694"/>
            <a:ext cx="4206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PATIENCE</a:t>
            </a:r>
            <a:r>
              <a:rPr lang="en-GB" sz="4000" b="1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,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200" dirty="0" smtClean="0"/>
              <a:t>(mercy, tolerance)</a:t>
            </a:r>
          </a:p>
        </p:txBody>
      </p:sp>
      <p:sp>
        <p:nvSpPr>
          <p:cNvPr id="8" name="TextBox 7"/>
          <p:cNvSpPr txBox="1"/>
          <p:nvPr/>
        </p:nvSpPr>
        <p:spPr>
          <a:xfrm rot="2008407">
            <a:off x="8324660" y="2829795"/>
            <a:ext cx="35599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KINDNESS</a:t>
            </a:r>
            <a:r>
              <a:rPr lang="en-GB" sz="32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,</a:t>
            </a:r>
          </a:p>
          <a:p>
            <a:pPr algn="ctr"/>
            <a:r>
              <a:rPr lang="en-GB" sz="3200" dirty="0" smtClean="0"/>
              <a:t>(compassion, gentle-heartedness, consideration)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8621" y="4150366"/>
            <a:ext cx="39014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GOODNESS</a:t>
            </a:r>
            <a:r>
              <a:rPr lang="en-GB" sz="32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,</a:t>
            </a:r>
          </a:p>
          <a:p>
            <a:pPr algn="ctr"/>
            <a:r>
              <a:rPr lang="en-GB" sz="3200" dirty="0" smtClean="0"/>
              <a:t>(decency, integrity, honesty)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7" y="2921694"/>
            <a:ext cx="37144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Faithfulness</a:t>
            </a:r>
            <a:endParaRPr lang="en-GB" sz="3200" b="1" dirty="0">
              <a:solidFill>
                <a:srgbClr val="00B050"/>
              </a:solidFill>
              <a:latin typeface="Cooper Std Black" panose="0208090304030B020404" pitchFamily="18" charset="0"/>
            </a:endParaRPr>
          </a:p>
          <a:p>
            <a:pPr algn="ctr"/>
            <a:r>
              <a:rPr lang="en-GB" sz="3200" dirty="0" smtClean="0"/>
              <a:t>(devotion, loyalty, dependability)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9096" y="129890"/>
            <a:ext cx="4483564" cy="168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GENTLENESS</a:t>
            </a:r>
            <a:endParaRPr lang="en-GB" sz="3200" b="1" dirty="0">
              <a:solidFill>
                <a:srgbClr val="00B050"/>
              </a:solidFill>
              <a:latin typeface="Cooper Std Black" panose="0208090304030B020404" pitchFamily="18" charset="0"/>
            </a:endParaRPr>
          </a:p>
          <a:p>
            <a:pPr algn="ctr"/>
            <a:r>
              <a:rPr lang="en-GB" sz="3200" dirty="0" smtClean="0"/>
              <a:t>(kindness, non-violence, diplomacy)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-480048" y="5165229"/>
            <a:ext cx="48216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SELF-CONTROL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200" dirty="0" smtClean="0"/>
              <a:t>(self-discipline, </a:t>
            </a:r>
          </a:p>
          <a:p>
            <a:pPr algn="ctr"/>
            <a:r>
              <a:rPr lang="en-GB" sz="3200" dirty="0" smtClean="0"/>
              <a:t>self-restraint,)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28850" y="2275402"/>
            <a:ext cx="6872288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i="1" dirty="0" smtClean="0">
                <a:solidFill>
                  <a:schemeClr val="bg1"/>
                </a:solidFill>
                <a:latin typeface="Cooper Std Black" panose="0208090304030B020404" pitchFamily="18" charset="0"/>
              </a:rPr>
              <a:t>But the </a:t>
            </a:r>
            <a:r>
              <a:rPr lang="en-GB" sz="4000" b="1" i="1" dirty="0">
                <a:solidFill>
                  <a:schemeClr val="bg1"/>
                </a:solidFill>
                <a:latin typeface="Cooper Std Black" panose="0208090304030B020404" pitchFamily="18" charset="0"/>
              </a:rPr>
              <a:t>fruit of the </a:t>
            </a:r>
            <a:r>
              <a:rPr lang="en-GB" sz="4000" b="1" i="1" dirty="0" smtClean="0">
                <a:solidFill>
                  <a:schemeClr val="bg1"/>
                </a:solidFill>
                <a:latin typeface="Cooper Std Black" panose="0208090304030B020404" pitchFamily="18" charset="0"/>
              </a:rPr>
              <a:t>SPIRIT 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40853" y="2992325"/>
            <a:ext cx="3245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LOVE</a:t>
            </a:r>
            <a:endParaRPr lang="en-GB" sz="6000" b="1" dirty="0">
              <a:solidFill>
                <a:srgbClr val="00B050"/>
              </a:solidFill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6" y="300037"/>
            <a:ext cx="75355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LOVE,</a:t>
            </a:r>
            <a:r>
              <a:rPr lang="en-GB" sz="2800" dirty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 </a:t>
            </a:r>
            <a:r>
              <a:rPr lang="en-GB" sz="2800" i="1" dirty="0" smtClean="0"/>
              <a:t>(hopes, trusts, perseveres,)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JOY, </a:t>
            </a:r>
            <a:r>
              <a:rPr lang="en-GB" sz="2800" dirty="0" smtClean="0"/>
              <a:t>(happiness, enjoyment, gladness)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PEACE</a:t>
            </a:r>
            <a:r>
              <a:rPr lang="en-GB" sz="2800" dirty="0" smtClean="0">
                <a:solidFill>
                  <a:srgbClr val="00B050"/>
                </a:solidFill>
              </a:rPr>
              <a:t>,</a:t>
            </a:r>
            <a:r>
              <a:rPr lang="en-GB" sz="2800" dirty="0"/>
              <a:t> </a:t>
            </a:r>
            <a:r>
              <a:rPr lang="en-GB" sz="2800" dirty="0" smtClean="0"/>
              <a:t>(harmony, reconciliation, goodwill)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PATIENCE,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(mercy</a:t>
            </a:r>
            <a:r>
              <a:rPr lang="en-GB" sz="2800" dirty="0" smtClean="0"/>
              <a:t>, tolerance)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KINDNESS</a:t>
            </a:r>
            <a:r>
              <a:rPr lang="en-GB" sz="2800" dirty="0" smtClean="0">
                <a:solidFill>
                  <a:srgbClr val="00B050"/>
                </a:solidFill>
              </a:rPr>
              <a:t>, </a:t>
            </a:r>
            <a:r>
              <a:rPr lang="en-GB" sz="2400" dirty="0" smtClean="0"/>
              <a:t>(compassion, gentle-heartedness, consideration)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GOODNESS</a:t>
            </a:r>
            <a:r>
              <a:rPr lang="en-GB" sz="2800" dirty="0" smtClean="0">
                <a:solidFill>
                  <a:srgbClr val="00B050"/>
                </a:solidFill>
              </a:rPr>
              <a:t>, </a:t>
            </a:r>
            <a:r>
              <a:rPr lang="en-GB" sz="2800" dirty="0" smtClean="0"/>
              <a:t>(decency, integrity, honesty)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FAITHFULNESS</a:t>
            </a:r>
            <a:r>
              <a:rPr lang="en-GB" sz="2800" dirty="0" smtClean="0">
                <a:solidFill>
                  <a:srgbClr val="00B050"/>
                </a:solidFill>
              </a:rPr>
              <a:t>,</a:t>
            </a:r>
            <a:r>
              <a:rPr lang="en-GB" sz="2800" dirty="0"/>
              <a:t> </a:t>
            </a:r>
            <a:r>
              <a:rPr lang="en-GB" sz="2800" dirty="0" smtClean="0"/>
              <a:t>(devotion, loyalty, dependability)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GENTLENESS</a:t>
            </a:r>
            <a:r>
              <a:rPr lang="en-GB" sz="2800" dirty="0" smtClean="0">
                <a:solidFill>
                  <a:srgbClr val="00B050"/>
                </a:solidFill>
              </a:rPr>
              <a:t>, </a:t>
            </a:r>
            <a:r>
              <a:rPr lang="en-GB" sz="2800" dirty="0" smtClean="0"/>
              <a:t>(kindness, non-violence, diplomacy)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  <a:latin typeface="Gloucester MT Extra Condensed" panose="02030808020601010101" pitchFamily="18" charset="0"/>
              </a:rPr>
              <a:t>SELF-CONTROL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(self-discipline, self-restraint,)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50" y="385764"/>
            <a:ext cx="5014913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Sexual </a:t>
            </a:r>
            <a:r>
              <a:rPr lang="en-GB" sz="2400" b="1" dirty="0">
                <a:ea typeface="Adobe Gothic Std B" panose="020B0800000000000000" pitchFamily="34" charset="-128"/>
              </a:rPr>
              <a:t>immorality, </a:t>
            </a:r>
            <a:r>
              <a:rPr lang="en-GB" sz="2400" b="1" dirty="0" smtClean="0">
                <a:ea typeface="Adobe Gothic Std B" panose="020B0800000000000000" pitchFamily="34" charset="-128"/>
              </a:rPr>
              <a:t>impurity, </a:t>
            </a:r>
          </a:p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debauchery </a:t>
            </a:r>
            <a:r>
              <a:rPr lang="en-GB" sz="2400" b="1" dirty="0">
                <a:ea typeface="Adobe Gothic Std B" panose="020B0800000000000000" pitchFamily="34" charset="-128"/>
              </a:rPr>
              <a:t> </a:t>
            </a:r>
            <a:endParaRPr lang="en-GB" sz="2400" b="1" dirty="0" smtClean="0">
              <a:ea typeface="Adobe Gothic Std B" panose="020B0800000000000000" pitchFamily="34" charset="-128"/>
            </a:endParaRPr>
          </a:p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Idolatry </a:t>
            </a:r>
            <a:r>
              <a:rPr lang="en-GB" sz="2400" b="1" dirty="0">
                <a:ea typeface="Adobe Gothic Std B" panose="020B0800000000000000" pitchFamily="34" charset="-128"/>
              </a:rPr>
              <a:t>and witchcraft; </a:t>
            </a:r>
            <a:endParaRPr lang="en-GB" sz="2400" b="1" dirty="0" smtClean="0">
              <a:ea typeface="Adobe Gothic Std B" panose="020B0800000000000000" pitchFamily="34" charset="-128"/>
            </a:endParaRPr>
          </a:p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Hatred</a:t>
            </a:r>
            <a:r>
              <a:rPr lang="en-GB" sz="2400" b="1" dirty="0">
                <a:ea typeface="Adobe Gothic Std B" panose="020B0800000000000000" pitchFamily="34" charset="-128"/>
              </a:rPr>
              <a:t>, </a:t>
            </a:r>
            <a:endParaRPr lang="en-GB" sz="2400" b="1" dirty="0" smtClean="0">
              <a:ea typeface="Adobe Gothic Std B" panose="020B0800000000000000" pitchFamily="34" charset="-128"/>
            </a:endParaRPr>
          </a:p>
          <a:p>
            <a:r>
              <a:rPr lang="en-GB" sz="2400" b="1" dirty="0">
                <a:ea typeface="Adobe Gothic Std B" panose="020B0800000000000000" pitchFamily="34" charset="-128"/>
              </a:rPr>
              <a:t>D</a:t>
            </a:r>
            <a:r>
              <a:rPr lang="en-GB" sz="2400" b="1" dirty="0" smtClean="0">
                <a:ea typeface="Adobe Gothic Std B" panose="020B0800000000000000" pitchFamily="34" charset="-128"/>
              </a:rPr>
              <a:t>iscord </a:t>
            </a:r>
            <a:r>
              <a:rPr lang="en-GB" sz="2000" b="1" i="1" dirty="0"/>
              <a:t>(disharmony, conflict, </a:t>
            </a:r>
            <a:endParaRPr lang="en-GB" sz="2000" b="1" i="1" dirty="0" smtClean="0"/>
          </a:p>
          <a:p>
            <a:r>
              <a:rPr lang="en-GB" sz="2000" b="1" i="1" dirty="0"/>
              <a:t>	</a:t>
            </a:r>
            <a:r>
              <a:rPr lang="en-GB" sz="2000" b="1" i="1" dirty="0" smtClean="0"/>
              <a:t>disputes</a:t>
            </a:r>
            <a:r>
              <a:rPr lang="en-GB" sz="2000" b="1" i="1" dirty="0"/>
              <a:t>, arguments), </a:t>
            </a:r>
            <a:endParaRPr lang="en-GB" sz="2000" b="1" i="1" dirty="0" smtClean="0"/>
          </a:p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Jealousy</a:t>
            </a:r>
            <a:endParaRPr lang="en-GB" sz="2400" b="1" dirty="0" smtClean="0">
              <a:ea typeface="Adobe Gothic Std B" panose="020B0800000000000000" pitchFamily="34" charset="-128"/>
            </a:endParaRPr>
          </a:p>
          <a:p>
            <a:pPr>
              <a:spcAft>
                <a:spcPts val="600"/>
              </a:spcAft>
            </a:pPr>
            <a:r>
              <a:rPr lang="en-GB" sz="2400" b="1" dirty="0">
                <a:ea typeface="Adobe Gothic Std B" panose="020B0800000000000000" pitchFamily="34" charset="-128"/>
              </a:rPr>
              <a:t>F</a:t>
            </a:r>
            <a:r>
              <a:rPr lang="en-GB" sz="2400" b="1" dirty="0" smtClean="0">
                <a:ea typeface="Adobe Gothic Std B" panose="020B0800000000000000" pitchFamily="34" charset="-128"/>
              </a:rPr>
              <a:t>its </a:t>
            </a:r>
            <a:r>
              <a:rPr lang="en-GB" sz="2400" b="1" dirty="0">
                <a:ea typeface="Adobe Gothic Std B" panose="020B0800000000000000" pitchFamily="34" charset="-128"/>
              </a:rPr>
              <a:t>of </a:t>
            </a:r>
            <a:r>
              <a:rPr lang="en-GB" sz="2400" b="1" dirty="0" smtClean="0">
                <a:ea typeface="Adobe Gothic Std B" panose="020B0800000000000000" pitchFamily="34" charset="-128"/>
              </a:rPr>
              <a:t>rage</a:t>
            </a:r>
            <a:r>
              <a:rPr lang="en-GB" sz="2400" b="1" dirty="0" smtClean="0">
                <a:ea typeface="Adobe Gothic Std B" panose="020B0800000000000000" pitchFamily="34" charset="-128"/>
              </a:rPr>
              <a:t> </a:t>
            </a:r>
            <a:r>
              <a:rPr lang="en-GB" sz="2000" b="1" dirty="0" smtClean="0">
                <a:ea typeface="Adobe Gothic Std B" panose="020B0800000000000000" pitchFamily="34" charset="-128"/>
              </a:rPr>
              <a:t>(anger)</a:t>
            </a:r>
            <a:endParaRPr lang="en-GB" sz="2000" b="1" dirty="0" smtClean="0">
              <a:ea typeface="Adobe Gothic Std B" panose="020B0800000000000000" pitchFamily="34" charset="-128"/>
            </a:endParaRPr>
          </a:p>
          <a:p>
            <a:pPr>
              <a:spcAft>
                <a:spcPts val="600"/>
              </a:spcAft>
            </a:pPr>
            <a:r>
              <a:rPr lang="en-GB" sz="2400" b="1" dirty="0">
                <a:ea typeface="Adobe Gothic Std B" panose="020B0800000000000000" pitchFamily="34" charset="-128"/>
              </a:rPr>
              <a:t>S</a:t>
            </a:r>
            <a:r>
              <a:rPr lang="en-GB" sz="2400" b="1" dirty="0" smtClean="0">
                <a:ea typeface="Adobe Gothic Std B" panose="020B0800000000000000" pitchFamily="34" charset="-128"/>
              </a:rPr>
              <a:t>elfish </a:t>
            </a:r>
            <a:r>
              <a:rPr lang="en-GB" sz="2400" b="1" dirty="0">
                <a:ea typeface="Adobe Gothic Std B" panose="020B0800000000000000" pitchFamily="34" charset="-128"/>
              </a:rPr>
              <a:t>ambition, </a:t>
            </a:r>
            <a:endParaRPr lang="en-GB" sz="2400" b="1" dirty="0" smtClean="0">
              <a:ea typeface="Adobe Gothic Std B" panose="020B0800000000000000" pitchFamily="34" charset="-128"/>
            </a:endParaRPr>
          </a:p>
          <a:p>
            <a:r>
              <a:rPr lang="en-GB" sz="2400" b="1" dirty="0" smtClean="0">
                <a:ea typeface="Adobe Gothic Std B" panose="020B0800000000000000" pitchFamily="34" charset="-128"/>
              </a:rPr>
              <a:t>Dissensions</a:t>
            </a:r>
          </a:p>
          <a:p>
            <a:r>
              <a:rPr lang="en-GB" sz="2000" b="1" i="1" dirty="0" smtClean="0"/>
              <a:t>(opposition, disagreements</a:t>
            </a:r>
            <a:r>
              <a:rPr lang="en-GB" sz="2000" b="1" i="1" dirty="0"/>
              <a:t>, rebellion)</a:t>
            </a:r>
            <a:r>
              <a:rPr lang="en-GB" sz="2000" b="1" dirty="0"/>
              <a:t>, </a:t>
            </a:r>
            <a:endParaRPr lang="en-GB" sz="2000" b="1" dirty="0" smtClean="0"/>
          </a:p>
          <a:p>
            <a:pPr>
              <a:spcAft>
                <a:spcPts val="600"/>
              </a:spcAft>
            </a:pPr>
            <a:r>
              <a:rPr lang="en-GB" sz="2400" b="1" dirty="0">
                <a:ea typeface="Adobe Gothic Std B" panose="020B0800000000000000" pitchFamily="34" charset="-128"/>
              </a:rPr>
              <a:t>F</a:t>
            </a:r>
            <a:r>
              <a:rPr lang="en-GB" sz="2400" b="1" dirty="0" smtClean="0">
                <a:ea typeface="Adobe Gothic Std B" panose="020B0800000000000000" pitchFamily="34" charset="-128"/>
              </a:rPr>
              <a:t>actions</a:t>
            </a:r>
            <a:r>
              <a:rPr lang="en-GB" sz="2400" b="1" dirty="0" smtClean="0"/>
              <a:t> </a:t>
            </a:r>
            <a:r>
              <a:rPr lang="en-GB" sz="2000" b="1" i="1" dirty="0"/>
              <a:t>(divisions</a:t>
            </a:r>
            <a:r>
              <a:rPr lang="en-GB" sz="2000" b="1" i="1" dirty="0" smtClean="0"/>
              <a:t>, cliques)</a:t>
            </a:r>
          </a:p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Envy </a:t>
            </a:r>
            <a:r>
              <a:rPr lang="en-GB" sz="2000" b="1" i="1" dirty="0" smtClean="0">
                <a:ea typeface="Adobe Gothic Std B" panose="020B0800000000000000" pitchFamily="34" charset="-128"/>
              </a:rPr>
              <a:t>(jealousy, resentment, greed)</a:t>
            </a:r>
          </a:p>
          <a:p>
            <a:pPr>
              <a:spcAft>
                <a:spcPts val="600"/>
              </a:spcAft>
            </a:pPr>
            <a:r>
              <a:rPr lang="en-GB" sz="2400" b="1" dirty="0" smtClean="0">
                <a:ea typeface="Adobe Gothic Std B" panose="020B0800000000000000" pitchFamily="34" charset="-128"/>
              </a:rPr>
              <a:t>Drunkenness</a:t>
            </a:r>
            <a:r>
              <a:rPr lang="en-GB" sz="2400" b="1" dirty="0">
                <a:ea typeface="Adobe Gothic Std B" panose="020B0800000000000000" pitchFamily="34" charset="-128"/>
              </a:rPr>
              <a:t>, orgies</a:t>
            </a:r>
            <a:r>
              <a:rPr lang="en-GB" sz="2400" b="1" dirty="0" smtClean="0">
                <a:ea typeface="Adobe Gothic Std B" panose="020B0800000000000000" pitchFamily="34" charset="-128"/>
              </a:rPr>
              <a:t>, and the like.</a:t>
            </a:r>
            <a:endParaRPr lang="en-GB" sz="2400" b="1" dirty="0" smtClean="0"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21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guard r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411" y="-8374"/>
            <a:ext cx="10317164" cy="6866374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314825" y="300038"/>
            <a:ext cx="4229100" cy="1200150"/>
          </a:xfrm>
          <a:prstGeom prst="roundRect">
            <a:avLst/>
          </a:prstGeom>
          <a:solidFill>
            <a:srgbClr val="FFC000"/>
          </a:solidFill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371975" y="342901"/>
            <a:ext cx="415766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 smtClean="0">
                <a:latin typeface="Bernard MT Condensed" pitchFamily="18" charset="0"/>
              </a:rPr>
              <a:t>GUARDRAILS</a:t>
            </a:r>
            <a:endParaRPr lang="en-GB" sz="6500" b="1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151</Words>
  <Application>Microsoft Office PowerPoint</Application>
  <PresentationFormat>Custom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Heap</dc:creator>
  <cp:lastModifiedBy>holly</cp:lastModifiedBy>
  <cp:revision>30</cp:revision>
  <dcterms:created xsi:type="dcterms:W3CDTF">2017-07-07T09:55:19Z</dcterms:created>
  <dcterms:modified xsi:type="dcterms:W3CDTF">2017-07-09T06:33:04Z</dcterms:modified>
</cp:coreProperties>
</file>