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7" r:id="rId4"/>
    <p:sldId id="258" r:id="rId5"/>
    <p:sldId id="263" r:id="rId6"/>
    <p:sldId id="264" r:id="rId7"/>
    <p:sldId id="265" r:id="rId8"/>
    <p:sldId id="266" r:id="rId9"/>
    <p:sldId id="268" r:id="rId10"/>
    <p:sldId id="267" r:id="rId11"/>
    <p:sldId id="272" r:id="rId12"/>
    <p:sldId id="273" r:id="rId13"/>
    <p:sldId id="274" r:id="rId14"/>
    <p:sldId id="275" r:id="rId15"/>
    <p:sldId id="276" r:id="rId16"/>
    <p:sldId id="277" r:id="rId17"/>
    <p:sldId id="288" r:id="rId18"/>
    <p:sldId id="282" r:id="rId19"/>
    <p:sldId id="278" r:id="rId20"/>
    <p:sldId id="283" r:id="rId21"/>
    <p:sldId id="284" r:id="rId22"/>
    <p:sldId id="279" r:id="rId23"/>
    <p:sldId id="286" r:id="rId24"/>
    <p:sldId id="285" r:id="rId25"/>
    <p:sldId id="280" r:id="rId26"/>
    <p:sldId id="281" r:id="rId27"/>
    <p:sldId id="269" r:id="rId28"/>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94660"/>
  </p:normalViewPr>
  <p:slideViewPr>
    <p:cSldViewPr snapToGrid="0">
      <p:cViewPr varScale="1">
        <p:scale>
          <a:sx n="123" d="100"/>
          <a:sy n="123" d="100"/>
        </p:scale>
        <p:origin x="11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BFA81A-2A3E-4138-98CE-1766F3A06090}" type="doc">
      <dgm:prSet loTypeId="urn:microsoft.com/office/officeart/2005/8/layout/hProcess3" loCatId="process" qsTypeId="urn:microsoft.com/office/officeart/2005/8/quickstyle/simple1" qsCatId="simple" csTypeId="urn:microsoft.com/office/officeart/2005/8/colors/accent1_2" csCatId="accent1" phldr="1"/>
      <dgm:spPr/>
    </dgm:pt>
    <dgm:pt modelId="{9760CFB0-3909-4CFF-9F7B-E4760C4526B7}">
      <dgm:prSet phldrT="[Text]" custT="1"/>
      <dgm:spPr/>
      <dgm:t>
        <a:bodyPr/>
        <a:lstStyle/>
        <a:p>
          <a:r>
            <a:rPr lang="en-GB" sz="1800" dirty="0" smtClean="0"/>
            <a:t>Gods’ Love</a:t>
          </a:r>
          <a:endParaRPr lang="en-GB" sz="1800" dirty="0"/>
        </a:p>
      </dgm:t>
    </dgm:pt>
    <dgm:pt modelId="{5693827C-FE38-4B9C-B8ED-FCE99A95CC9B}" type="parTrans" cxnId="{ECD1D855-F1D8-49DA-9555-F6C24EB1CFCA}">
      <dgm:prSet/>
      <dgm:spPr/>
      <dgm:t>
        <a:bodyPr/>
        <a:lstStyle/>
        <a:p>
          <a:endParaRPr lang="en-GB"/>
        </a:p>
      </dgm:t>
    </dgm:pt>
    <dgm:pt modelId="{B9538BAC-E287-467D-9289-CCB9708BDD95}" type="sibTrans" cxnId="{ECD1D855-F1D8-49DA-9555-F6C24EB1CFCA}">
      <dgm:prSet/>
      <dgm:spPr/>
      <dgm:t>
        <a:bodyPr/>
        <a:lstStyle/>
        <a:p>
          <a:endParaRPr lang="en-GB"/>
        </a:p>
      </dgm:t>
    </dgm:pt>
    <dgm:pt modelId="{648A9113-45A6-4659-98F3-8EB1C518DC36}">
      <dgm:prSet phldrT="[Text]" custT="1"/>
      <dgm:spPr/>
      <dgm:t>
        <a:bodyPr/>
        <a:lstStyle/>
        <a:p>
          <a:r>
            <a:rPr lang="en-GB" sz="1800" dirty="0" smtClean="0"/>
            <a:t>Mercy</a:t>
          </a:r>
          <a:endParaRPr lang="en-GB" sz="1800" dirty="0"/>
        </a:p>
      </dgm:t>
    </dgm:pt>
    <dgm:pt modelId="{7DAAA79C-CC8E-45BB-80EF-CA6AF7B3DCC2}" type="parTrans" cxnId="{B03847E2-B98B-40F3-AD1B-60D6D838702C}">
      <dgm:prSet/>
      <dgm:spPr/>
      <dgm:t>
        <a:bodyPr/>
        <a:lstStyle/>
        <a:p>
          <a:endParaRPr lang="en-GB"/>
        </a:p>
      </dgm:t>
    </dgm:pt>
    <dgm:pt modelId="{BE149CF6-30CC-4D31-9F29-C6A8C5012E20}" type="sibTrans" cxnId="{B03847E2-B98B-40F3-AD1B-60D6D838702C}">
      <dgm:prSet/>
      <dgm:spPr/>
      <dgm:t>
        <a:bodyPr/>
        <a:lstStyle/>
        <a:p>
          <a:endParaRPr lang="en-GB"/>
        </a:p>
      </dgm:t>
    </dgm:pt>
    <dgm:pt modelId="{85FC4699-5B69-43FF-8E32-0DA6C522401E}">
      <dgm:prSet phldrT="[Text]" custT="1"/>
      <dgm:spPr/>
      <dgm:t>
        <a:bodyPr/>
        <a:lstStyle/>
        <a:p>
          <a:r>
            <a:rPr lang="en-GB" sz="2400" dirty="0" smtClean="0"/>
            <a:t>Grace</a:t>
          </a:r>
          <a:endParaRPr lang="en-GB" sz="2400" dirty="0"/>
        </a:p>
      </dgm:t>
    </dgm:pt>
    <dgm:pt modelId="{EB3D9249-82D5-4133-8385-3BB72AD1DB5E}" type="parTrans" cxnId="{DF6A0154-2ADE-4F23-96B1-23A79FD20B1F}">
      <dgm:prSet/>
      <dgm:spPr/>
      <dgm:t>
        <a:bodyPr/>
        <a:lstStyle/>
        <a:p>
          <a:endParaRPr lang="en-GB"/>
        </a:p>
      </dgm:t>
    </dgm:pt>
    <dgm:pt modelId="{E133372B-5E96-48BD-8C54-D205223F3ADC}" type="sibTrans" cxnId="{DF6A0154-2ADE-4F23-96B1-23A79FD20B1F}">
      <dgm:prSet/>
      <dgm:spPr/>
      <dgm:t>
        <a:bodyPr/>
        <a:lstStyle/>
        <a:p>
          <a:endParaRPr lang="en-GB"/>
        </a:p>
      </dgm:t>
    </dgm:pt>
    <dgm:pt modelId="{50410202-22AF-4962-BCB2-6B453EF098E0}" type="pres">
      <dgm:prSet presAssocID="{BDBFA81A-2A3E-4138-98CE-1766F3A06090}" presName="Name0" presStyleCnt="0">
        <dgm:presLayoutVars>
          <dgm:dir/>
          <dgm:animLvl val="lvl"/>
          <dgm:resizeHandles val="exact"/>
        </dgm:presLayoutVars>
      </dgm:prSet>
      <dgm:spPr/>
    </dgm:pt>
    <dgm:pt modelId="{D87AE4E3-8DEA-404E-A791-1F86A0686610}" type="pres">
      <dgm:prSet presAssocID="{BDBFA81A-2A3E-4138-98CE-1766F3A06090}" presName="dummy" presStyleCnt="0"/>
      <dgm:spPr/>
    </dgm:pt>
    <dgm:pt modelId="{CEE1CE34-AB6E-461B-967A-C211D99B0592}" type="pres">
      <dgm:prSet presAssocID="{BDBFA81A-2A3E-4138-98CE-1766F3A06090}" presName="linH" presStyleCnt="0"/>
      <dgm:spPr/>
    </dgm:pt>
    <dgm:pt modelId="{DC0B491A-32E1-4C3B-ACB9-47ED4CF171B4}" type="pres">
      <dgm:prSet presAssocID="{BDBFA81A-2A3E-4138-98CE-1766F3A06090}" presName="padding1" presStyleCnt="0"/>
      <dgm:spPr/>
    </dgm:pt>
    <dgm:pt modelId="{CD1F3751-7F3C-4CCF-A118-A224AC0FDC25}" type="pres">
      <dgm:prSet presAssocID="{9760CFB0-3909-4CFF-9F7B-E4760C4526B7}" presName="linV" presStyleCnt="0"/>
      <dgm:spPr/>
    </dgm:pt>
    <dgm:pt modelId="{F6B597A5-6CB0-47C8-AAE3-2C3CD75B2523}" type="pres">
      <dgm:prSet presAssocID="{9760CFB0-3909-4CFF-9F7B-E4760C4526B7}" presName="spVertical1" presStyleCnt="0"/>
      <dgm:spPr/>
    </dgm:pt>
    <dgm:pt modelId="{CDB94801-ED17-4610-BC08-B29E07CD5145}" type="pres">
      <dgm:prSet presAssocID="{9760CFB0-3909-4CFF-9F7B-E4760C4526B7}" presName="parTx" presStyleLbl="revTx" presStyleIdx="0" presStyleCnt="3" custScaleX="155051" custLinFactY="47972" custLinFactNeighborX="-10995" custLinFactNeighborY="100000">
        <dgm:presLayoutVars>
          <dgm:chMax val="0"/>
          <dgm:chPref val="0"/>
          <dgm:bulletEnabled val="1"/>
        </dgm:presLayoutVars>
      </dgm:prSet>
      <dgm:spPr/>
      <dgm:t>
        <a:bodyPr/>
        <a:lstStyle/>
        <a:p>
          <a:endParaRPr lang="en-GB"/>
        </a:p>
      </dgm:t>
    </dgm:pt>
    <dgm:pt modelId="{42908FA5-D65C-41DE-BEB2-1466EA3D4C5F}" type="pres">
      <dgm:prSet presAssocID="{9760CFB0-3909-4CFF-9F7B-E4760C4526B7}" presName="spVertical2" presStyleCnt="0"/>
      <dgm:spPr/>
    </dgm:pt>
    <dgm:pt modelId="{F9102183-434C-42E8-8CB2-D4DE6347BF50}" type="pres">
      <dgm:prSet presAssocID="{9760CFB0-3909-4CFF-9F7B-E4760C4526B7}" presName="spVertical3" presStyleCnt="0"/>
      <dgm:spPr/>
    </dgm:pt>
    <dgm:pt modelId="{459265F0-7904-4DD6-BDDE-84C1EE3EC509}" type="pres">
      <dgm:prSet presAssocID="{B9538BAC-E287-467D-9289-CCB9708BDD95}" presName="space" presStyleCnt="0"/>
      <dgm:spPr/>
    </dgm:pt>
    <dgm:pt modelId="{F78940FD-2527-4DB7-B3B0-CB691947E3FF}" type="pres">
      <dgm:prSet presAssocID="{648A9113-45A6-4659-98F3-8EB1C518DC36}" presName="linV" presStyleCnt="0"/>
      <dgm:spPr/>
    </dgm:pt>
    <dgm:pt modelId="{0DE27DBE-E362-4923-BD6A-AE3A2B39BC1E}" type="pres">
      <dgm:prSet presAssocID="{648A9113-45A6-4659-98F3-8EB1C518DC36}" presName="spVertical1" presStyleCnt="0"/>
      <dgm:spPr/>
    </dgm:pt>
    <dgm:pt modelId="{064E2F90-3AC7-49A4-8A28-2B442EF45C1F}" type="pres">
      <dgm:prSet presAssocID="{648A9113-45A6-4659-98F3-8EB1C518DC36}" presName="parTx" presStyleLbl="revTx" presStyleIdx="1" presStyleCnt="3" custScaleX="150302" custLinFactY="43955" custLinFactNeighborX="-16476" custLinFactNeighborY="100000">
        <dgm:presLayoutVars>
          <dgm:chMax val="0"/>
          <dgm:chPref val="0"/>
          <dgm:bulletEnabled val="1"/>
        </dgm:presLayoutVars>
      </dgm:prSet>
      <dgm:spPr/>
      <dgm:t>
        <a:bodyPr/>
        <a:lstStyle/>
        <a:p>
          <a:endParaRPr lang="en-GB"/>
        </a:p>
      </dgm:t>
    </dgm:pt>
    <dgm:pt modelId="{EE27A683-F299-4242-928A-E247FE81BD77}" type="pres">
      <dgm:prSet presAssocID="{648A9113-45A6-4659-98F3-8EB1C518DC36}" presName="spVertical2" presStyleCnt="0"/>
      <dgm:spPr/>
    </dgm:pt>
    <dgm:pt modelId="{55AD3AA8-8450-4AFA-87D2-856A7E11F48F}" type="pres">
      <dgm:prSet presAssocID="{648A9113-45A6-4659-98F3-8EB1C518DC36}" presName="spVertical3" presStyleCnt="0"/>
      <dgm:spPr/>
    </dgm:pt>
    <dgm:pt modelId="{372D2A5C-DF2D-4A07-9203-5943E4155FED}" type="pres">
      <dgm:prSet presAssocID="{BE149CF6-30CC-4D31-9F29-C6A8C5012E20}" presName="space" presStyleCnt="0"/>
      <dgm:spPr/>
    </dgm:pt>
    <dgm:pt modelId="{49A2F412-D232-41DC-81EC-EBD7A0146D1E}" type="pres">
      <dgm:prSet presAssocID="{85FC4699-5B69-43FF-8E32-0DA6C522401E}" presName="linV" presStyleCnt="0"/>
      <dgm:spPr/>
    </dgm:pt>
    <dgm:pt modelId="{1D06EF47-12B2-4498-B825-5BDF9CD650EC}" type="pres">
      <dgm:prSet presAssocID="{85FC4699-5B69-43FF-8E32-0DA6C522401E}" presName="spVertical1" presStyleCnt="0"/>
      <dgm:spPr/>
    </dgm:pt>
    <dgm:pt modelId="{7329F0BC-8A43-469C-B9C1-2666EB6FE963}" type="pres">
      <dgm:prSet presAssocID="{85FC4699-5B69-43FF-8E32-0DA6C522401E}" presName="parTx" presStyleLbl="revTx" presStyleIdx="2" presStyleCnt="3" custScaleX="168277" custScaleY="95938" custLinFactY="39490" custLinFactNeighborX="-10981" custLinFactNeighborY="100000">
        <dgm:presLayoutVars>
          <dgm:chMax val="0"/>
          <dgm:chPref val="0"/>
          <dgm:bulletEnabled val="1"/>
        </dgm:presLayoutVars>
      </dgm:prSet>
      <dgm:spPr/>
      <dgm:t>
        <a:bodyPr/>
        <a:lstStyle/>
        <a:p>
          <a:endParaRPr lang="en-GB"/>
        </a:p>
      </dgm:t>
    </dgm:pt>
    <dgm:pt modelId="{7046B488-C178-416C-96A9-A1473CD7EF4D}" type="pres">
      <dgm:prSet presAssocID="{85FC4699-5B69-43FF-8E32-0DA6C522401E}" presName="spVertical2" presStyleCnt="0"/>
      <dgm:spPr/>
    </dgm:pt>
    <dgm:pt modelId="{1BF27C1E-A2B4-4C26-9768-683D1AD1D947}" type="pres">
      <dgm:prSet presAssocID="{85FC4699-5B69-43FF-8E32-0DA6C522401E}" presName="spVertical3" presStyleCnt="0"/>
      <dgm:spPr/>
    </dgm:pt>
    <dgm:pt modelId="{648C857E-A7B9-44C3-BA25-FE95B5BED2DF}" type="pres">
      <dgm:prSet presAssocID="{BDBFA81A-2A3E-4138-98CE-1766F3A06090}" presName="padding2" presStyleCnt="0"/>
      <dgm:spPr/>
    </dgm:pt>
    <dgm:pt modelId="{E563A7E7-D694-4A45-BAD3-153601795E59}" type="pres">
      <dgm:prSet presAssocID="{BDBFA81A-2A3E-4138-98CE-1766F3A06090}" presName="negArrow" presStyleCnt="0"/>
      <dgm:spPr/>
    </dgm:pt>
    <dgm:pt modelId="{6576ED09-28CA-49C4-A5D7-C21CEFA8F369}" type="pres">
      <dgm:prSet presAssocID="{BDBFA81A-2A3E-4138-98CE-1766F3A06090}" presName="backgroundArrow" presStyleLbl="node1" presStyleIdx="0" presStyleCnt="1" custScaleY="264981" custLinFactNeighborX="679" custLinFactNeighborY="39137"/>
      <dgm:spPr/>
    </dgm:pt>
  </dgm:ptLst>
  <dgm:cxnLst>
    <dgm:cxn modelId="{DF6A0154-2ADE-4F23-96B1-23A79FD20B1F}" srcId="{BDBFA81A-2A3E-4138-98CE-1766F3A06090}" destId="{85FC4699-5B69-43FF-8E32-0DA6C522401E}" srcOrd="2" destOrd="0" parTransId="{EB3D9249-82D5-4133-8385-3BB72AD1DB5E}" sibTransId="{E133372B-5E96-48BD-8C54-D205223F3ADC}"/>
    <dgm:cxn modelId="{B03847E2-B98B-40F3-AD1B-60D6D838702C}" srcId="{BDBFA81A-2A3E-4138-98CE-1766F3A06090}" destId="{648A9113-45A6-4659-98F3-8EB1C518DC36}" srcOrd="1" destOrd="0" parTransId="{7DAAA79C-CC8E-45BB-80EF-CA6AF7B3DCC2}" sibTransId="{BE149CF6-30CC-4D31-9F29-C6A8C5012E20}"/>
    <dgm:cxn modelId="{ECD1D855-F1D8-49DA-9555-F6C24EB1CFCA}" srcId="{BDBFA81A-2A3E-4138-98CE-1766F3A06090}" destId="{9760CFB0-3909-4CFF-9F7B-E4760C4526B7}" srcOrd="0" destOrd="0" parTransId="{5693827C-FE38-4B9C-B8ED-FCE99A95CC9B}" sibTransId="{B9538BAC-E287-467D-9289-CCB9708BDD95}"/>
    <dgm:cxn modelId="{DDF8B3B1-137E-4E4D-BCE2-B4A84AEC4964}" type="presOf" srcId="{85FC4699-5B69-43FF-8E32-0DA6C522401E}" destId="{7329F0BC-8A43-469C-B9C1-2666EB6FE963}" srcOrd="0" destOrd="0" presId="urn:microsoft.com/office/officeart/2005/8/layout/hProcess3"/>
    <dgm:cxn modelId="{435A0BE7-F6AD-4B98-B5BC-F0C75D0D4DB0}" type="presOf" srcId="{BDBFA81A-2A3E-4138-98CE-1766F3A06090}" destId="{50410202-22AF-4962-BCB2-6B453EF098E0}" srcOrd="0" destOrd="0" presId="urn:microsoft.com/office/officeart/2005/8/layout/hProcess3"/>
    <dgm:cxn modelId="{16F7DBDC-3C9F-438B-BC0C-061089F4E651}" type="presOf" srcId="{648A9113-45A6-4659-98F3-8EB1C518DC36}" destId="{064E2F90-3AC7-49A4-8A28-2B442EF45C1F}" srcOrd="0" destOrd="0" presId="urn:microsoft.com/office/officeart/2005/8/layout/hProcess3"/>
    <dgm:cxn modelId="{69FAFFAF-831B-409F-9703-48FED715D555}" type="presOf" srcId="{9760CFB0-3909-4CFF-9F7B-E4760C4526B7}" destId="{CDB94801-ED17-4610-BC08-B29E07CD5145}" srcOrd="0" destOrd="0" presId="urn:microsoft.com/office/officeart/2005/8/layout/hProcess3"/>
    <dgm:cxn modelId="{A9CD76E9-F987-4130-AA27-13FE73952283}" type="presParOf" srcId="{50410202-22AF-4962-BCB2-6B453EF098E0}" destId="{D87AE4E3-8DEA-404E-A791-1F86A0686610}" srcOrd="0" destOrd="0" presId="urn:microsoft.com/office/officeart/2005/8/layout/hProcess3"/>
    <dgm:cxn modelId="{42E6A38C-E92A-48F2-B733-00ADC6AB2867}" type="presParOf" srcId="{50410202-22AF-4962-BCB2-6B453EF098E0}" destId="{CEE1CE34-AB6E-461B-967A-C211D99B0592}" srcOrd="1" destOrd="0" presId="urn:microsoft.com/office/officeart/2005/8/layout/hProcess3"/>
    <dgm:cxn modelId="{1FF2E26C-96FB-433F-BAFC-31090C9FF609}" type="presParOf" srcId="{CEE1CE34-AB6E-461B-967A-C211D99B0592}" destId="{DC0B491A-32E1-4C3B-ACB9-47ED4CF171B4}" srcOrd="0" destOrd="0" presId="urn:microsoft.com/office/officeart/2005/8/layout/hProcess3"/>
    <dgm:cxn modelId="{ED904EE7-5E62-4E82-A45C-E9BA9592A127}" type="presParOf" srcId="{CEE1CE34-AB6E-461B-967A-C211D99B0592}" destId="{CD1F3751-7F3C-4CCF-A118-A224AC0FDC25}" srcOrd="1" destOrd="0" presId="urn:microsoft.com/office/officeart/2005/8/layout/hProcess3"/>
    <dgm:cxn modelId="{8D36B936-838C-464A-AEE9-991A33ED87A7}" type="presParOf" srcId="{CD1F3751-7F3C-4CCF-A118-A224AC0FDC25}" destId="{F6B597A5-6CB0-47C8-AAE3-2C3CD75B2523}" srcOrd="0" destOrd="0" presId="urn:microsoft.com/office/officeart/2005/8/layout/hProcess3"/>
    <dgm:cxn modelId="{4220D18D-DC72-419F-9F0F-13E28F30AE57}" type="presParOf" srcId="{CD1F3751-7F3C-4CCF-A118-A224AC0FDC25}" destId="{CDB94801-ED17-4610-BC08-B29E07CD5145}" srcOrd="1" destOrd="0" presId="urn:microsoft.com/office/officeart/2005/8/layout/hProcess3"/>
    <dgm:cxn modelId="{A71DCD34-C56D-434C-ADFE-003B4583DEEC}" type="presParOf" srcId="{CD1F3751-7F3C-4CCF-A118-A224AC0FDC25}" destId="{42908FA5-D65C-41DE-BEB2-1466EA3D4C5F}" srcOrd="2" destOrd="0" presId="urn:microsoft.com/office/officeart/2005/8/layout/hProcess3"/>
    <dgm:cxn modelId="{0A9BF67B-EF2D-40FB-AE30-064F2335CAE3}" type="presParOf" srcId="{CD1F3751-7F3C-4CCF-A118-A224AC0FDC25}" destId="{F9102183-434C-42E8-8CB2-D4DE6347BF50}" srcOrd="3" destOrd="0" presId="urn:microsoft.com/office/officeart/2005/8/layout/hProcess3"/>
    <dgm:cxn modelId="{6526EF93-73C8-40C2-BEF3-4777DDE7B200}" type="presParOf" srcId="{CEE1CE34-AB6E-461B-967A-C211D99B0592}" destId="{459265F0-7904-4DD6-BDDE-84C1EE3EC509}" srcOrd="2" destOrd="0" presId="urn:microsoft.com/office/officeart/2005/8/layout/hProcess3"/>
    <dgm:cxn modelId="{ABAF9077-38C7-4899-9BC8-92215C5DAADD}" type="presParOf" srcId="{CEE1CE34-AB6E-461B-967A-C211D99B0592}" destId="{F78940FD-2527-4DB7-B3B0-CB691947E3FF}" srcOrd="3" destOrd="0" presId="urn:microsoft.com/office/officeart/2005/8/layout/hProcess3"/>
    <dgm:cxn modelId="{A518AC8A-C268-438B-9197-21850C21F44F}" type="presParOf" srcId="{F78940FD-2527-4DB7-B3B0-CB691947E3FF}" destId="{0DE27DBE-E362-4923-BD6A-AE3A2B39BC1E}" srcOrd="0" destOrd="0" presId="urn:microsoft.com/office/officeart/2005/8/layout/hProcess3"/>
    <dgm:cxn modelId="{FCDF7815-EDAC-4E42-ABD2-EB2D1A93C035}" type="presParOf" srcId="{F78940FD-2527-4DB7-B3B0-CB691947E3FF}" destId="{064E2F90-3AC7-49A4-8A28-2B442EF45C1F}" srcOrd="1" destOrd="0" presId="urn:microsoft.com/office/officeart/2005/8/layout/hProcess3"/>
    <dgm:cxn modelId="{B0EE9D4C-7493-4BA2-A03E-5201FA40F595}" type="presParOf" srcId="{F78940FD-2527-4DB7-B3B0-CB691947E3FF}" destId="{EE27A683-F299-4242-928A-E247FE81BD77}" srcOrd="2" destOrd="0" presId="urn:microsoft.com/office/officeart/2005/8/layout/hProcess3"/>
    <dgm:cxn modelId="{09550691-C455-445A-9ABF-2A4AD1743DF1}" type="presParOf" srcId="{F78940FD-2527-4DB7-B3B0-CB691947E3FF}" destId="{55AD3AA8-8450-4AFA-87D2-856A7E11F48F}" srcOrd="3" destOrd="0" presId="urn:microsoft.com/office/officeart/2005/8/layout/hProcess3"/>
    <dgm:cxn modelId="{3B91B81D-28FC-46B3-B093-F844845A2ACC}" type="presParOf" srcId="{CEE1CE34-AB6E-461B-967A-C211D99B0592}" destId="{372D2A5C-DF2D-4A07-9203-5943E4155FED}" srcOrd="4" destOrd="0" presId="urn:microsoft.com/office/officeart/2005/8/layout/hProcess3"/>
    <dgm:cxn modelId="{38C4D18C-41A2-4D8A-9232-DE250B3F2989}" type="presParOf" srcId="{CEE1CE34-AB6E-461B-967A-C211D99B0592}" destId="{49A2F412-D232-41DC-81EC-EBD7A0146D1E}" srcOrd="5" destOrd="0" presId="urn:microsoft.com/office/officeart/2005/8/layout/hProcess3"/>
    <dgm:cxn modelId="{32EC753D-6546-428E-9329-6B49F277EBD5}" type="presParOf" srcId="{49A2F412-D232-41DC-81EC-EBD7A0146D1E}" destId="{1D06EF47-12B2-4498-B825-5BDF9CD650EC}" srcOrd="0" destOrd="0" presId="urn:microsoft.com/office/officeart/2005/8/layout/hProcess3"/>
    <dgm:cxn modelId="{6CF41F58-7A64-466E-9D08-970D2F6343F6}" type="presParOf" srcId="{49A2F412-D232-41DC-81EC-EBD7A0146D1E}" destId="{7329F0BC-8A43-469C-B9C1-2666EB6FE963}" srcOrd="1" destOrd="0" presId="urn:microsoft.com/office/officeart/2005/8/layout/hProcess3"/>
    <dgm:cxn modelId="{06BF49CB-E4C6-465E-A0E8-0D40E99457DD}" type="presParOf" srcId="{49A2F412-D232-41DC-81EC-EBD7A0146D1E}" destId="{7046B488-C178-416C-96A9-A1473CD7EF4D}" srcOrd="2" destOrd="0" presId="urn:microsoft.com/office/officeart/2005/8/layout/hProcess3"/>
    <dgm:cxn modelId="{4F6EFDF7-D80B-459E-8893-84E40CDDE99F}" type="presParOf" srcId="{49A2F412-D232-41DC-81EC-EBD7A0146D1E}" destId="{1BF27C1E-A2B4-4C26-9768-683D1AD1D947}" srcOrd="3" destOrd="0" presId="urn:microsoft.com/office/officeart/2005/8/layout/hProcess3"/>
    <dgm:cxn modelId="{8E6C3641-F533-466F-808E-8520A581F338}" type="presParOf" srcId="{CEE1CE34-AB6E-461B-967A-C211D99B0592}" destId="{648C857E-A7B9-44C3-BA25-FE95B5BED2DF}" srcOrd="6" destOrd="0" presId="urn:microsoft.com/office/officeart/2005/8/layout/hProcess3"/>
    <dgm:cxn modelId="{024B0BEB-28CD-42E6-959B-467A33620A27}" type="presParOf" srcId="{CEE1CE34-AB6E-461B-967A-C211D99B0592}" destId="{E563A7E7-D694-4A45-BAD3-153601795E59}" srcOrd="7" destOrd="0" presId="urn:microsoft.com/office/officeart/2005/8/layout/hProcess3"/>
    <dgm:cxn modelId="{54B57A14-FA37-41E6-A445-4230A7308BF0}" type="presParOf" srcId="{CEE1CE34-AB6E-461B-967A-C211D99B0592}" destId="{6576ED09-28CA-49C4-A5D7-C21CEFA8F369}"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6ED09-28CA-49C4-A5D7-C21CEFA8F369}">
      <dsp:nvSpPr>
        <dsp:cNvPr id="0" name=""/>
        <dsp:cNvSpPr/>
      </dsp:nvSpPr>
      <dsp:spPr>
        <a:xfrm>
          <a:off x="11418" y="0"/>
          <a:ext cx="2916039" cy="2098649"/>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29F0BC-8A43-469C-B9C1-2666EB6FE963}">
      <dsp:nvSpPr>
        <dsp:cNvPr id="0" name=""/>
        <dsp:cNvSpPr/>
      </dsp:nvSpPr>
      <dsp:spPr>
        <a:xfrm>
          <a:off x="1796799" y="781039"/>
          <a:ext cx="782296" cy="536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lvl="0" algn="ctr" defTabSz="1066800">
            <a:lnSpc>
              <a:spcPct val="90000"/>
            </a:lnSpc>
            <a:spcBef>
              <a:spcPct val="0"/>
            </a:spcBef>
            <a:spcAft>
              <a:spcPct val="35000"/>
            </a:spcAft>
          </a:pPr>
          <a:r>
            <a:rPr lang="en-GB" sz="2400" kern="1200" dirty="0" smtClean="0"/>
            <a:t>Grace</a:t>
          </a:r>
          <a:endParaRPr lang="en-GB" sz="2400" kern="1200" dirty="0"/>
        </a:p>
      </dsp:txBody>
      <dsp:txXfrm>
        <a:off x="1796799" y="781039"/>
        <a:ext cx="782296" cy="536577"/>
      </dsp:txXfrm>
    </dsp:sp>
    <dsp:sp modelId="{064E2F90-3AC7-49A4-8A28-2B442EF45C1F}">
      <dsp:nvSpPr>
        <dsp:cNvPr id="0" name=""/>
        <dsp:cNvSpPr/>
      </dsp:nvSpPr>
      <dsp:spPr>
        <a:xfrm>
          <a:off x="979543" y="806011"/>
          <a:ext cx="698733" cy="55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n-GB" sz="1800" kern="1200" dirty="0" smtClean="0"/>
            <a:t>Mercy</a:t>
          </a:r>
          <a:endParaRPr lang="en-GB" sz="1800" kern="1200" dirty="0"/>
        </a:p>
      </dsp:txBody>
      <dsp:txXfrm>
        <a:off x="979543" y="806011"/>
        <a:ext cx="698733" cy="559295"/>
      </dsp:txXfrm>
    </dsp:sp>
    <dsp:sp modelId="{CDB94801-ED17-4610-BC08-B29E07CD5145}">
      <dsp:nvSpPr>
        <dsp:cNvPr id="0" name=""/>
        <dsp:cNvSpPr/>
      </dsp:nvSpPr>
      <dsp:spPr>
        <a:xfrm>
          <a:off x="191235" y="828478"/>
          <a:ext cx="720810" cy="55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n-GB" sz="1800" kern="1200" dirty="0" smtClean="0"/>
            <a:t>Gods’ Love</a:t>
          </a:r>
          <a:endParaRPr lang="en-GB" sz="1800" kern="1200" dirty="0"/>
        </a:p>
      </dsp:txBody>
      <dsp:txXfrm>
        <a:off x="191235" y="828478"/>
        <a:ext cx="720810" cy="55929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A4F360-CC41-4748-880F-9E9422B4A50D}" type="datetimeFigureOut">
              <a:rPr lang="en-GB" smtClean="0"/>
              <a:t>15/03/2020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748CC3-849F-4D78-89D6-680CFAECD003}" type="slidenum">
              <a:rPr lang="en-GB" smtClean="0"/>
              <a:t>‹#›</a:t>
            </a:fld>
            <a:endParaRPr lang="en-GB"/>
          </a:p>
        </p:txBody>
      </p:sp>
    </p:spTree>
    <p:extLst>
      <p:ext uri="{BB962C8B-B14F-4D97-AF65-F5344CB8AC3E}">
        <p14:creationId xmlns:p14="http://schemas.microsoft.com/office/powerpoint/2010/main" val="1858010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A4F360-CC41-4748-880F-9E9422B4A50D}" type="datetimeFigureOut">
              <a:rPr lang="en-GB" smtClean="0"/>
              <a:t>15/03/2020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748CC3-849F-4D78-89D6-680CFAECD003}" type="slidenum">
              <a:rPr lang="en-GB" smtClean="0"/>
              <a:t>‹#›</a:t>
            </a:fld>
            <a:endParaRPr lang="en-GB"/>
          </a:p>
        </p:txBody>
      </p:sp>
    </p:spTree>
    <p:extLst>
      <p:ext uri="{BB962C8B-B14F-4D97-AF65-F5344CB8AC3E}">
        <p14:creationId xmlns:p14="http://schemas.microsoft.com/office/powerpoint/2010/main" val="1054335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A4F360-CC41-4748-880F-9E9422B4A50D}" type="datetimeFigureOut">
              <a:rPr lang="en-GB" smtClean="0"/>
              <a:t>15/03/2020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748CC3-849F-4D78-89D6-680CFAECD003}" type="slidenum">
              <a:rPr lang="en-GB" smtClean="0"/>
              <a:t>‹#›</a:t>
            </a:fld>
            <a:endParaRPr lang="en-GB"/>
          </a:p>
        </p:txBody>
      </p:sp>
    </p:spTree>
    <p:extLst>
      <p:ext uri="{BB962C8B-B14F-4D97-AF65-F5344CB8AC3E}">
        <p14:creationId xmlns:p14="http://schemas.microsoft.com/office/powerpoint/2010/main" val="982088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A4F360-CC41-4748-880F-9E9422B4A50D}" type="datetimeFigureOut">
              <a:rPr lang="en-GB" smtClean="0"/>
              <a:t>15/03/2020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748CC3-849F-4D78-89D6-680CFAECD003}" type="slidenum">
              <a:rPr lang="en-GB" smtClean="0"/>
              <a:t>‹#›</a:t>
            </a:fld>
            <a:endParaRPr lang="en-GB"/>
          </a:p>
        </p:txBody>
      </p:sp>
    </p:spTree>
    <p:extLst>
      <p:ext uri="{BB962C8B-B14F-4D97-AF65-F5344CB8AC3E}">
        <p14:creationId xmlns:p14="http://schemas.microsoft.com/office/powerpoint/2010/main" val="3518576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A4F360-CC41-4748-880F-9E9422B4A50D}" type="datetimeFigureOut">
              <a:rPr lang="en-GB" smtClean="0"/>
              <a:t>15/03/2020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748CC3-849F-4D78-89D6-680CFAECD003}" type="slidenum">
              <a:rPr lang="en-GB" smtClean="0"/>
              <a:t>‹#›</a:t>
            </a:fld>
            <a:endParaRPr lang="en-GB"/>
          </a:p>
        </p:txBody>
      </p:sp>
    </p:spTree>
    <p:extLst>
      <p:ext uri="{BB962C8B-B14F-4D97-AF65-F5344CB8AC3E}">
        <p14:creationId xmlns:p14="http://schemas.microsoft.com/office/powerpoint/2010/main" val="3345304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A4F360-CC41-4748-880F-9E9422B4A50D}" type="datetimeFigureOut">
              <a:rPr lang="en-GB" smtClean="0"/>
              <a:t>15/03/2020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748CC3-849F-4D78-89D6-680CFAECD003}" type="slidenum">
              <a:rPr lang="en-GB" smtClean="0"/>
              <a:t>‹#›</a:t>
            </a:fld>
            <a:endParaRPr lang="en-GB"/>
          </a:p>
        </p:txBody>
      </p:sp>
    </p:spTree>
    <p:extLst>
      <p:ext uri="{BB962C8B-B14F-4D97-AF65-F5344CB8AC3E}">
        <p14:creationId xmlns:p14="http://schemas.microsoft.com/office/powerpoint/2010/main" val="3039562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A4F360-CC41-4748-880F-9E9422B4A50D}" type="datetimeFigureOut">
              <a:rPr lang="en-GB" smtClean="0"/>
              <a:t>15/03/2020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748CC3-849F-4D78-89D6-680CFAECD003}" type="slidenum">
              <a:rPr lang="en-GB" smtClean="0"/>
              <a:t>‹#›</a:t>
            </a:fld>
            <a:endParaRPr lang="en-GB"/>
          </a:p>
        </p:txBody>
      </p:sp>
    </p:spTree>
    <p:extLst>
      <p:ext uri="{BB962C8B-B14F-4D97-AF65-F5344CB8AC3E}">
        <p14:creationId xmlns:p14="http://schemas.microsoft.com/office/powerpoint/2010/main" val="3610879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A4F360-CC41-4748-880F-9E9422B4A50D}" type="datetimeFigureOut">
              <a:rPr lang="en-GB" smtClean="0"/>
              <a:t>15/03/2020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748CC3-849F-4D78-89D6-680CFAECD003}" type="slidenum">
              <a:rPr lang="en-GB" smtClean="0"/>
              <a:t>‹#›</a:t>
            </a:fld>
            <a:endParaRPr lang="en-GB"/>
          </a:p>
        </p:txBody>
      </p:sp>
    </p:spTree>
    <p:extLst>
      <p:ext uri="{BB962C8B-B14F-4D97-AF65-F5344CB8AC3E}">
        <p14:creationId xmlns:p14="http://schemas.microsoft.com/office/powerpoint/2010/main" val="2599830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A4F360-CC41-4748-880F-9E9422B4A50D}" type="datetimeFigureOut">
              <a:rPr lang="en-GB" smtClean="0"/>
              <a:t>15/03/2020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748CC3-849F-4D78-89D6-680CFAECD003}" type="slidenum">
              <a:rPr lang="en-GB" smtClean="0"/>
              <a:t>‹#›</a:t>
            </a:fld>
            <a:endParaRPr lang="en-GB"/>
          </a:p>
        </p:txBody>
      </p:sp>
    </p:spTree>
    <p:extLst>
      <p:ext uri="{BB962C8B-B14F-4D97-AF65-F5344CB8AC3E}">
        <p14:creationId xmlns:p14="http://schemas.microsoft.com/office/powerpoint/2010/main" val="642434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A4F360-CC41-4748-880F-9E9422B4A50D}" type="datetimeFigureOut">
              <a:rPr lang="en-GB" smtClean="0"/>
              <a:t>15/03/2020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748CC3-849F-4D78-89D6-680CFAECD003}" type="slidenum">
              <a:rPr lang="en-GB" smtClean="0"/>
              <a:t>‹#›</a:t>
            </a:fld>
            <a:endParaRPr lang="en-GB"/>
          </a:p>
        </p:txBody>
      </p:sp>
    </p:spTree>
    <p:extLst>
      <p:ext uri="{BB962C8B-B14F-4D97-AF65-F5344CB8AC3E}">
        <p14:creationId xmlns:p14="http://schemas.microsoft.com/office/powerpoint/2010/main" val="2837220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A4F360-CC41-4748-880F-9E9422B4A50D}" type="datetimeFigureOut">
              <a:rPr lang="en-GB" smtClean="0"/>
              <a:t>15/03/2020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748CC3-849F-4D78-89D6-680CFAECD003}" type="slidenum">
              <a:rPr lang="en-GB" smtClean="0"/>
              <a:t>‹#›</a:t>
            </a:fld>
            <a:endParaRPr lang="en-GB"/>
          </a:p>
        </p:txBody>
      </p:sp>
    </p:spTree>
    <p:extLst>
      <p:ext uri="{BB962C8B-B14F-4D97-AF65-F5344CB8AC3E}">
        <p14:creationId xmlns:p14="http://schemas.microsoft.com/office/powerpoint/2010/main" val="4030756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A4F360-CC41-4748-880F-9E9422B4A50D}" type="datetimeFigureOut">
              <a:rPr lang="en-GB" smtClean="0"/>
              <a:t>15/03/2020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748CC3-849F-4D78-89D6-680CFAECD003}" type="slidenum">
              <a:rPr lang="en-GB" smtClean="0"/>
              <a:t>‹#›</a:t>
            </a:fld>
            <a:endParaRPr lang="en-GB"/>
          </a:p>
        </p:txBody>
      </p:sp>
    </p:spTree>
    <p:extLst>
      <p:ext uri="{BB962C8B-B14F-4D97-AF65-F5344CB8AC3E}">
        <p14:creationId xmlns:p14="http://schemas.microsoft.com/office/powerpoint/2010/main" val="1740403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www.biblegateway.com/passage/?search=Revelation+19:11-16&amp;version=NKJV#fen-NKJV-31030a"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nRGztDDyxJY" TargetMode="External"/><Relationship Id="rId2" Type="http://schemas.openxmlformats.org/officeDocument/2006/relationships/hyperlink" Target="https://www.youtube.com/watch?v=avjXaEFKd5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esus’ Cross Was the Only Wonderful Cr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699491" y="3957927"/>
            <a:ext cx="9144000" cy="2387600"/>
          </a:xfrm>
        </p:spPr>
        <p:txBody>
          <a:bodyPr/>
          <a:lstStyle/>
          <a:p>
            <a:r>
              <a:rPr lang="en-GB" b="1" dirty="0" smtClean="0"/>
              <a:t>The Paradox of The Cross As Victory</a:t>
            </a:r>
            <a:endParaRPr lang="en-GB" b="1" dirty="0"/>
          </a:p>
        </p:txBody>
      </p:sp>
    </p:spTree>
    <p:extLst>
      <p:ext uri="{BB962C8B-B14F-4D97-AF65-F5344CB8AC3E}">
        <p14:creationId xmlns:p14="http://schemas.microsoft.com/office/powerpoint/2010/main" val="2377898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956" y="365125"/>
            <a:ext cx="2766447" cy="1325563"/>
          </a:xfrm>
        </p:spPr>
        <p:txBody>
          <a:bodyPr>
            <a:normAutofit fontScale="90000"/>
          </a:bodyPr>
          <a:lstStyle/>
          <a:p>
            <a:r>
              <a:rPr lang="en-GB" dirty="0" smtClean="0"/>
              <a:t>5.Christ the Victor/Hero.</a:t>
            </a:r>
            <a:endParaRPr lang="en-GB" dirty="0"/>
          </a:p>
        </p:txBody>
      </p:sp>
      <p:pic>
        <p:nvPicPr>
          <p:cNvPr id="9220" name="Picture 4" descr="Image result for Christ on a white ho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4277" y="1387099"/>
            <a:ext cx="1982476" cy="537620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For Christ also suffered once for si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94" y="3305476"/>
            <a:ext cx="3457828" cy="34578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31403" y="671691"/>
            <a:ext cx="5181600" cy="6463308"/>
          </a:xfrm>
          <a:prstGeom prst="rect">
            <a:avLst/>
          </a:prstGeom>
        </p:spPr>
        <p:txBody>
          <a:bodyPr wrap="square">
            <a:spAutoFit/>
          </a:bodyPr>
          <a:lstStyle/>
          <a:p>
            <a:r>
              <a:rPr lang="en-GB" b="0" i="0" dirty="0" smtClean="0">
                <a:solidFill>
                  <a:srgbClr val="000000"/>
                </a:solidFill>
                <a:effectLst/>
                <a:latin typeface="Helvetica Neue"/>
              </a:rPr>
              <a:t>Revelation 19:11-16 New King James Version (NKJV)</a:t>
            </a:r>
          </a:p>
          <a:p>
            <a:r>
              <a:rPr lang="en-GB" b="0" i="0" dirty="0" smtClean="0">
                <a:solidFill>
                  <a:srgbClr val="000000"/>
                </a:solidFill>
                <a:effectLst/>
                <a:latin typeface="Helvetica Neue"/>
              </a:rPr>
              <a:t>Christ on a White Horse</a:t>
            </a:r>
          </a:p>
          <a:p>
            <a:r>
              <a:rPr lang="en-GB" b="1" i="0" baseline="30000" dirty="0" smtClean="0">
                <a:solidFill>
                  <a:srgbClr val="000000"/>
                </a:solidFill>
                <a:effectLst/>
                <a:latin typeface="Arial" panose="020B0604020202020204" pitchFamily="34" charset="0"/>
              </a:rPr>
              <a:t>11 </a:t>
            </a:r>
            <a:r>
              <a:rPr lang="en-GB" b="0" i="0" dirty="0" smtClean="0">
                <a:solidFill>
                  <a:srgbClr val="000000"/>
                </a:solidFill>
                <a:effectLst/>
                <a:latin typeface="Helvetica Neue"/>
              </a:rPr>
              <a:t>Now I saw heaven opened, and behold, a white horse. And He who sat on him </a:t>
            </a:r>
            <a:r>
              <a:rPr lang="en-GB" b="0" i="1" dirty="0" smtClean="0">
                <a:solidFill>
                  <a:srgbClr val="000000"/>
                </a:solidFill>
                <a:effectLst/>
                <a:latin typeface="Helvetica Neue"/>
              </a:rPr>
              <a:t>was</a:t>
            </a:r>
            <a:r>
              <a:rPr lang="en-GB" b="0" i="0" dirty="0" smtClean="0">
                <a:solidFill>
                  <a:srgbClr val="000000"/>
                </a:solidFill>
                <a:effectLst/>
                <a:latin typeface="Helvetica Neue"/>
              </a:rPr>
              <a:t> called Faithful and True, and in righteousness He judges and makes war. </a:t>
            </a:r>
            <a:r>
              <a:rPr lang="en-GB" b="1" i="0" baseline="30000" dirty="0" smtClean="0">
                <a:solidFill>
                  <a:srgbClr val="000000"/>
                </a:solidFill>
                <a:effectLst/>
                <a:latin typeface="Arial" panose="020B0604020202020204" pitchFamily="34" charset="0"/>
              </a:rPr>
              <a:t>12 </a:t>
            </a:r>
            <a:r>
              <a:rPr lang="en-GB" b="0" i="0" dirty="0" smtClean="0">
                <a:solidFill>
                  <a:srgbClr val="000000"/>
                </a:solidFill>
                <a:effectLst/>
                <a:latin typeface="Helvetica Neue"/>
              </a:rPr>
              <a:t>His </a:t>
            </a:r>
            <a:r>
              <a:rPr lang="en-GB" b="1" i="0" dirty="0" smtClean="0">
                <a:solidFill>
                  <a:srgbClr val="000000"/>
                </a:solidFill>
                <a:effectLst/>
                <a:latin typeface="Helvetica Neue"/>
              </a:rPr>
              <a:t>eyes </a:t>
            </a:r>
            <a:r>
              <a:rPr lang="en-GB" b="1" i="1" dirty="0" smtClean="0">
                <a:solidFill>
                  <a:srgbClr val="000000"/>
                </a:solidFill>
                <a:effectLst/>
                <a:latin typeface="Helvetica Neue"/>
              </a:rPr>
              <a:t>were</a:t>
            </a:r>
            <a:r>
              <a:rPr lang="en-GB" b="1" i="0" dirty="0" smtClean="0">
                <a:solidFill>
                  <a:srgbClr val="000000"/>
                </a:solidFill>
                <a:effectLst/>
                <a:latin typeface="Helvetica Neue"/>
              </a:rPr>
              <a:t> like a flame of fire, and on His head </a:t>
            </a:r>
            <a:r>
              <a:rPr lang="en-GB" b="1" i="1" dirty="0" smtClean="0">
                <a:solidFill>
                  <a:srgbClr val="000000"/>
                </a:solidFill>
                <a:effectLst/>
                <a:latin typeface="Helvetica Neue"/>
              </a:rPr>
              <a:t>were</a:t>
            </a:r>
            <a:r>
              <a:rPr lang="en-GB" b="1" i="0" dirty="0" smtClean="0">
                <a:solidFill>
                  <a:srgbClr val="000000"/>
                </a:solidFill>
                <a:effectLst/>
                <a:latin typeface="Helvetica Neue"/>
              </a:rPr>
              <a:t> many crowns</a:t>
            </a:r>
            <a:r>
              <a:rPr lang="en-GB" b="0" i="0" dirty="0" smtClean="0">
                <a:solidFill>
                  <a:srgbClr val="000000"/>
                </a:solidFill>
                <a:effectLst/>
                <a:latin typeface="Helvetica Neue"/>
              </a:rPr>
              <a:t>. He </a:t>
            </a:r>
            <a:r>
              <a:rPr lang="en-GB" b="0" i="0" baseline="30000" dirty="0" smtClean="0">
                <a:solidFill>
                  <a:srgbClr val="000000"/>
                </a:solidFill>
                <a:effectLst/>
                <a:latin typeface="Helvetica Neue"/>
              </a:rPr>
              <a:t>[</a:t>
            </a:r>
            <a:r>
              <a:rPr lang="en-GB" b="0" i="0" u="none" strike="noStrike" baseline="30000" dirty="0" smtClean="0">
                <a:solidFill>
                  <a:srgbClr val="B34B2C"/>
                </a:solidFill>
                <a:effectLst/>
                <a:latin typeface="Helvetica Neue"/>
                <a:hlinkClick r:id="rId4" tooltip="See footnote a"/>
              </a:rPr>
              <a:t>a</a:t>
            </a:r>
            <a:r>
              <a:rPr lang="en-GB" b="0" i="0" baseline="30000" dirty="0" smtClean="0">
                <a:solidFill>
                  <a:srgbClr val="000000"/>
                </a:solidFill>
                <a:effectLst/>
                <a:latin typeface="Helvetica Neue"/>
              </a:rPr>
              <a:t>]</a:t>
            </a:r>
            <a:r>
              <a:rPr lang="en-GB" b="0" i="0" dirty="0" smtClean="0">
                <a:solidFill>
                  <a:srgbClr val="000000"/>
                </a:solidFill>
                <a:effectLst/>
                <a:latin typeface="Helvetica Neue"/>
              </a:rPr>
              <a:t>had a name written that no one knew except Himself. </a:t>
            </a:r>
            <a:r>
              <a:rPr lang="en-GB" b="1" i="0" baseline="30000" dirty="0" smtClean="0">
                <a:solidFill>
                  <a:srgbClr val="000000"/>
                </a:solidFill>
                <a:effectLst/>
                <a:latin typeface="Arial" panose="020B0604020202020204" pitchFamily="34" charset="0"/>
              </a:rPr>
              <a:t>13 </a:t>
            </a:r>
            <a:r>
              <a:rPr lang="en-GB" b="0" i="0" dirty="0" smtClean="0">
                <a:solidFill>
                  <a:srgbClr val="000000"/>
                </a:solidFill>
                <a:effectLst/>
                <a:latin typeface="Helvetica Neue"/>
              </a:rPr>
              <a:t>He </a:t>
            </a:r>
            <a:r>
              <a:rPr lang="en-GB" b="0" i="1" dirty="0" smtClean="0">
                <a:solidFill>
                  <a:srgbClr val="000000"/>
                </a:solidFill>
                <a:effectLst/>
                <a:latin typeface="Helvetica Neue"/>
              </a:rPr>
              <a:t>was</a:t>
            </a:r>
            <a:r>
              <a:rPr lang="en-GB" b="0" i="0" dirty="0" smtClean="0">
                <a:solidFill>
                  <a:srgbClr val="000000"/>
                </a:solidFill>
                <a:effectLst/>
                <a:latin typeface="Helvetica Neue"/>
              </a:rPr>
              <a:t> clothed with a robe dipped in blood, and His name is called </a:t>
            </a:r>
            <a:r>
              <a:rPr lang="en-GB" b="1" i="0" dirty="0" smtClean="0">
                <a:solidFill>
                  <a:srgbClr val="000000"/>
                </a:solidFill>
                <a:effectLst/>
                <a:latin typeface="Helvetica Neue"/>
              </a:rPr>
              <a:t>The Word of God</a:t>
            </a:r>
            <a:r>
              <a:rPr lang="en-GB" b="0" i="0" dirty="0" smtClean="0">
                <a:solidFill>
                  <a:srgbClr val="000000"/>
                </a:solidFill>
                <a:effectLst/>
                <a:latin typeface="Helvetica Neue"/>
              </a:rPr>
              <a:t>. </a:t>
            </a:r>
            <a:r>
              <a:rPr lang="en-GB" b="1" i="0" baseline="30000" dirty="0" smtClean="0">
                <a:solidFill>
                  <a:srgbClr val="000000"/>
                </a:solidFill>
                <a:effectLst/>
                <a:latin typeface="Arial" panose="020B0604020202020204" pitchFamily="34" charset="0"/>
              </a:rPr>
              <a:t>14 </a:t>
            </a:r>
            <a:r>
              <a:rPr lang="en-GB" b="0" i="0" dirty="0" smtClean="0">
                <a:solidFill>
                  <a:srgbClr val="000000"/>
                </a:solidFill>
                <a:effectLst/>
                <a:latin typeface="Helvetica Neue"/>
              </a:rPr>
              <a:t>And the armies in heaven, clothed in </a:t>
            </a:r>
            <a:r>
              <a:rPr lang="en-GB" b="0" i="0" baseline="30000" dirty="0" smtClean="0">
                <a:solidFill>
                  <a:srgbClr val="000000"/>
                </a:solidFill>
                <a:effectLst/>
                <a:latin typeface="Helvetica Neue"/>
              </a:rPr>
              <a:t>[]</a:t>
            </a:r>
            <a:r>
              <a:rPr lang="en-GB" b="0" i="0" dirty="0" smtClean="0">
                <a:solidFill>
                  <a:srgbClr val="000000"/>
                </a:solidFill>
                <a:effectLst/>
                <a:latin typeface="Helvetica Neue"/>
              </a:rPr>
              <a:t>fine linen, white and clean, followed Him on white horses. </a:t>
            </a:r>
            <a:r>
              <a:rPr lang="en-GB" b="1" i="0" baseline="30000" dirty="0" smtClean="0">
                <a:solidFill>
                  <a:srgbClr val="000000"/>
                </a:solidFill>
                <a:effectLst/>
                <a:latin typeface="Arial" panose="020B0604020202020204" pitchFamily="34" charset="0"/>
              </a:rPr>
              <a:t>15 </a:t>
            </a:r>
            <a:r>
              <a:rPr lang="en-GB" b="0" i="0" dirty="0" smtClean="0">
                <a:solidFill>
                  <a:srgbClr val="000000"/>
                </a:solidFill>
                <a:effectLst/>
                <a:latin typeface="Helvetica Neue"/>
              </a:rPr>
              <a:t>Now out of His mouth goes a </a:t>
            </a:r>
            <a:r>
              <a:rPr lang="en-GB" b="1" i="0" dirty="0" smtClean="0">
                <a:solidFill>
                  <a:srgbClr val="000000"/>
                </a:solidFill>
                <a:effectLst/>
                <a:latin typeface="Helvetica Neue"/>
              </a:rPr>
              <a:t>sharp sword</a:t>
            </a:r>
            <a:r>
              <a:rPr lang="en-GB" b="0" i="0" dirty="0" smtClean="0">
                <a:solidFill>
                  <a:srgbClr val="000000"/>
                </a:solidFill>
                <a:effectLst/>
                <a:latin typeface="Helvetica Neue"/>
              </a:rPr>
              <a:t>, that with it He should strike the nations. And </a:t>
            </a:r>
            <a:r>
              <a:rPr lang="en-GB" b="1" i="0" dirty="0" smtClean="0">
                <a:solidFill>
                  <a:srgbClr val="000000"/>
                </a:solidFill>
                <a:effectLst/>
                <a:latin typeface="Helvetica Neue"/>
              </a:rPr>
              <a:t>He Himself will rule them with a rod of iron. </a:t>
            </a:r>
            <a:r>
              <a:rPr lang="en-GB" b="0" i="0" dirty="0" smtClean="0">
                <a:solidFill>
                  <a:srgbClr val="000000"/>
                </a:solidFill>
                <a:effectLst/>
                <a:latin typeface="Helvetica Neue"/>
              </a:rPr>
              <a:t>He Himself treads the winepress of the fierceness and wrath of Almighty God. </a:t>
            </a:r>
            <a:r>
              <a:rPr lang="en-GB" b="1" i="0" baseline="30000" dirty="0" smtClean="0">
                <a:solidFill>
                  <a:srgbClr val="000000"/>
                </a:solidFill>
                <a:effectLst/>
                <a:latin typeface="Arial" panose="020B0604020202020204" pitchFamily="34" charset="0"/>
              </a:rPr>
              <a:t>16 </a:t>
            </a:r>
            <a:r>
              <a:rPr lang="en-GB" b="0" i="0" dirty="0" smtClean="0">
                <a:solidFill>
                  <a:srgbClr val="000000"/>
                </a:solidFill>
                <a:effectLst/>
                <a:latin typeface="Helvetica Neue"/>
              </a:rPr>
              <a:t>And He has on </a:t>
            </a:r>
            <a:r>
              <a:rPr lang="en-GB" b="0" i="1" dirty="0" smtClean="0">
                <a:solidFill>
                  <a:srgbClr val="000000"/>
                </a:solidFill>
                <a:effectLst/>
                <a:latin typeface="Helvetica Neue"/>
              </a:rPr>
              <a:t>His</a:t>
            </a:r>
            <a:r>
              <a:rPr lang="en-GB" b="0" i="0" dirty="0" smtClean="0">
                <a:solidFill>
                  <a:srgbClr val="000000"/>
                </a:solidFill>
                <a:effectLst/>
                <a:latin typeface="Helvetica Neue"/>
              </a:rPr>
              <a:t> robe and on His thigh a name written:</a:t>
            </a:r>
          </a:p>
          <a:p>
            <a:pPr algn="ctr"/>
            <a:r>
              <a:rPr lang="en-GB" b="0" i="0" dirty="0" smtClean="0">
                <a:solidFill>
                  <a:srgbClr val="000000"/>
                </a:solidFill>
                <a:effectLst/>
                <a:latin typeface="Helvetica Neue"/>
              </a:rPr>
              <a:t>KING OF KINGS AND</a:t>
            </a:r>
            <a:br>
              <a:rPr lang="en-GB" b="0" i="0" dirty="0" smtClean="0">
                <a:solidFill>
                  <a:srgbClr val="000000"/>
                </a:solidFill>
                <a:effectLst/>
                <a:latin typeface="Helvetica Neue"/>
              </a:rPr>
            </a:br>
            <a:r>
              <a:rPr lang="en-GB" b="0" i="0" dirty="0" smtClean="0">
                <a:solidFill>
                  <a:srgbClr val="000000"/>
                </a:solidFill>
                <a:effectLst/>
                <a:latin typeface="Helvetica Neue"/>
              </a:rPr>
              <a:t>LORD OF LORDS.</a:t>
            </a:r>
            <a:endParaRPr lang="en-GB" b="0" i="0" dirty="0">
              <a:solidFill>
                <a:srgbClr val="000000"/>
              </a:solidFill>
              <a:effectLst/>
              <a:latin typeface="Helvetica Neue"/>
            </a:endParaRPr>
          </a:p>
        </p:txBody>
      </p:sp>
    </p:spTree>
    <p:extLst>
      <p:ext uri="{BB962C8B-B14F-4D97-AF65-F5344CB8AC3E}">
        <p14:creationId xmlns:p14="http://schemas.microsoft.com/office/powerpoint/2010/main" val="3832454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0481"/>
            <a:ext cx="10515600" cy="898903"/>
          </a:xfrm>
        </p:spPr>
        <p:txBody>
          <a:bodyPr>
            <a:noAutofit/>
          </a:bodyPr>
          <a:lstStyle/>
          <a:p>
            <a:r>
              <a:rPr lang="en-GB" sz="3200" b="1" dirty="0"/>
              <a:t>Paradoxes are Created </a:t>
            </a:r>
            <a:r>
              <a:rPr lang="en-GB" sz="3200" b="1" dirty="0" smtClean="0"/>
              <a:t>by 1</a:t>
            </a:r>
            <a:r>
              <a:rPr lang="en-GB" sz="3200" dirty="0"/>
              <a:t/>
            </a:r>
            <a:br>
              <a:rPr lang="en-GB" sz="3200" dirty="0"/>
            </a:br>
            <a:endParaRPr lang="en-GB" sz="3200" dirty="0"/>
          </a:p>
        </p:txBody>
      </p:sp>
      <p:pic>
        <p:nvPicPr>
          <p:cNvPr id="2050" name="Picture 2" descr="Image result for jesus cures the blind man with spittle and ea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93" y="1561484"/>
            <a:ext cx="4759863" cy="5118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124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Paradoxes are Created by 2</a:t>
            </a:r>
            <a:r>
              <a:rPr lang="en-GB" dirty="0" smtClean="0"/>
              <a:t/>
            </a:r>
            <a:br>
              <a:rPr lang="en-GB" dirty="0" smtClean="0"/>
            </a:br>
            <a:endParaRPr lang="en-GB" dirty="0"/>
          </a:p>
        </p:txBody>
      </p:sp>
      <p:sp>
        <p:nvSpPr>
          <p:cNvPr id="4" name="AutoShape 2" descr="Image result for happy are the poor in spiri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8" name="Picture 6" descr="Image result for happy are the poor in spir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444" y="1906290"/>
            <a:ext cx="6003603" cy="4881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839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Paradoxes are Created by 3</a:t>
            </a:r>
            <a:endParaRPr lang="en-GB" dirty="0"/>
          </a:p>
        </p:txBody>
      </p:sp>
      <p:pic>
        <p:nvPicPr>
          <p:cNvPr id="4098" name="Picture 2" descr="Image result for parables of the work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2942" y="1751308"/>
            <a:ext cx="7129221" cy="5106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076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Paradoxes are Created by 4</a:t>
            </a:r>
            <a:endParaRPr lang="en-GB" dirty="0"/>
          </a:p>
        </p:txBody>
      </p:sp>
      <p:sp>
        <p:nvSpPr>
          <p:cNvPr id="4" name="AutoShape 2" descr="Image result for thinking they were wise they became foo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8" name="Picture 8" descr="Image result for thinking they were wise they became fo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2940" y="1690688"/>
            <a:ext cx="6098583" cy="5082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682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4997"/>
          </a:xfrm>
        </p:spPr>
        <p:txBody>
          <a:bodyPr/>
          <a:lstStyle/>
          <a:p>
            <a:r>
              <a:rPr lang="en-GB" dirty="0" smtClean="0"/>
              <a:t>Battle for the Souls of Women and Men</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053884"/>
            <a:ext cx="10351576" cy="5804115"/>
          </a:xfrm>
          <a:prstGeom prst="rect">
            <a:avLst/>
          </a:prstGeom>
        </p:spPr>
      </p:pic>
    </p:spTree>
    <p:extLst>
      <p:ext uri="{BB962C8B-B14F-4D97-AF65-F5344CB8AC3E}">
        <p14:creationId xmlns:p14="http://schemas.microsoft.com/office/powerpoint/2010/main" val="3463298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3004"/>
          </a:xfrm>
        </p:spPr>
        <p:txBody>
          <a:bodyPr/>
          <a:lstStyle/>
          <a:p>
            <a:r>
              <a:rPr lang="en-GB" dirty="0" smtClean="0"/>
              <a:t>The Cross as Path to Life Eternal</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022888"/>
            <a:ext cx="9144000" cy="5835112"/>
          </a:xfrm>
          <a:prstGeom prst="rect">
            <a:avLst/>
          </a:prstGeom>
        </p:spPr>
      </p:pic>
    </p:spTree>
    <p:extLst>
      <p:ext uri="{BB962C8B-B14F-4D97-AF65-F5344CB8AC3E}">
        <p14:creationId xmlns:p14="http://schemas.microsoft.com/office/powerpoint/2010/main" val="3906706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00739"/>
            <a:ext cx="10515600" cy="1325563"/>
          </a:xfrm>
        </p:spPr>
        <p:txBody>
          <a:bodyPr/>
          <a:lstStyle/>
          <a:p>
            <a:r>
              <a:rPr lang="en-GB" dirty="0"/>
              <a:t>The Christian story </a:t>
            </a:r>
            <a:r>
              <a:rPr lang="en-GB" dirty="0" smtClean="0"/>
              <a:t>retold:</a:t>
            </a:r>
            <a:r>
              <a:rPr lang="en-GB" dirty="0"/>
              <a:t/>
            </a:r>
            <a:br>
              <a:rPr lang="en-GB" dirty="0"/>
            </a:br>
            <a:endParaRPr lang="en-GB" dirty="0"/>
          </a:p>
        </p:txBody>
      </p:sp>
      <p:sp>
        <p:nvSpPr>
          <p:cNvPr id="3" name="Content Placeholder 2"/>
          <p:cNvSpPr>
            <a:spLocks noGrp="1"/>
          </p:cNvSpPr>
          <p:nvPr>
            <p:ph idx="1"/>
          </p:nvPr>
        </p:nvSpPr>
        <p:spPr>
          <a:xfrm>
            <a:off x="635431" y="1053885"/>
            <a:ext cx="8004874" cy="5525146"/>
          </a:xfrm>
        </p:spPr>
        <p:txBody>
          <a:bodyPr>
            <a:normAutofit/>
          </a:bodyPr>
          <a:lstStyle/>
          <a:p>
            <a:endParaRPr lang="en-GB" dirty="0" smtClean="0"/>
          </a:p>
          <a:p>
            <a:r>
              <a:rPr lang="en-GB" dirty="0" smtClean="0"/>
              <a:t>Unfortunately</a:t>
            </a:r>
            <a:r>
              <a:rPr lang="en-GB" dirty="0"/>
              <a:t>, God is also a </a:t>
            </a:r>
            <a:r>
              <a:rPr lang="en-GB" b="1" dirty="0"/>
              <a:t>God of justice</a:t>
            </a:r>
            <a:r>
              <a:rPr lang="en-GB" dirty="0"/>
              <a:t>. So His laws must stand.</a:t>
            </a:r>
          </a:p>
          <a:p>
            <a:r>
              <a:rPr lang="en-GB" dirty="0"/>
              <a:t>This means, all </a:t>
            </a:r>
            <a:r>
              <a:rPr lang="en-GB" dirty="0" smtClean="0"/>
              <a:t>sinful humanity </a:t>
            </a:r>
            <a:r>
              <a:rPr lang="en-GB" dirty="0"/>
              <a:t>will go to </a:t>
            </a:r>
            <a:r>
              <a:rPr lang="en-GB" b="1" dirty="0"/>
              <a:t>hell</a:t>
            </a:r>
            <a:r>
              <a:rPr lang="en-GB" dirty="0"/>
              <a:t>.</a:t>
            </a:r>
          </a:p>
          <a:p>
            <a:r>
              <a:rPr lang="en-GB" dirty="0" smtClean="0"/>
              <a:t>Fortunately </a:t>
            </a:r>
            <a:r>
              <a:rPr lang="en-GB" b="1" dirty="0" smtClean="0"/>
              <a:t>God is loving, merciful and full of grace.</a:t>
            </a:r>
          </a:p>
          <a:p>
            <a:r>
              <a:rPr lang="en-GB" dirty="0" smtClean="0"/>
              <a:t>Therefore, he </a:t>
            </a:r>
            <a:r>
              <a:rPr lang="en-GB" b="1" dirty="0" smtClean="0"/>
              <a:t>became man </a:t>
            </a:r>
            <a:r>
              <a:rPr lang="en-GB" dirty="0" smtClean="0"/>
              <a:t>and </a:t>
            </a:r>
            <a:r>
              <a:rPr lang="en-GB" b="1" dirty="0" smtClean="0"/>
              <a:t>died on behalf of humanity</a:t>
            </a:r>
            <a:r>
              <a:rPr lang="en-GB" dirty="0" smtClean="0"/>
              <a:t>.</a:t>
            </a:r>
          </a:p>
          <a:p>
            <a:r>
              <a:rPr lang="en-GB" dirty="0" smtClean="0"/>
              <a:t>Humanity can live forever, in the presence of the risen Christ.</a:t>
            </a:r>
          </a:p>
          <a:p>
            <a:r>
              <a:rPr lang="en-GB" dirty="0" smtClean="0"/>
              <a:t>This </a:t>
            </a:r>
            <a:r>
              <a:rPr lang="en-GB" dirty="0"/>
              <a:t>is commonly known as God’s plan of salvation.</a:t>
            </a:r>
          </a:p>
          <a:p>
            <a:endParaRPr lang="en-GB" dirty="0"/>
          </a:p>
        </p:txBody>
      </p:sp>
      <p:pic>
        <p:nvPicPr>
          <p:cNvPr id="3074" name="Picture 2" descr="https://previews.123rf.com/images/brux/brux1705/brux170500002/77417910-3d-illustration-of-the-hammer-of-justice-on-a-white-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8847" y="100739"/>
            <a:ext cx="3443153" cy="25823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8575730" y="4850970"/>
            <a:ext cx="3616270" cy="1952786"/>
          </a:xfrm>
          <a:prstGeom prst="rect">
            <a:avLst/>
          </a:prstGeom>
        </p:spPr>
      </p:pic>
    </p:spTree>
    <p:extLst>
      <p:ext uri="{BB962C8B-B14F-4D97-AF65-F5344CB8AC3E}">
        <p14:creationId xmlns:p14="http://schemas.microsoft.com/office/powerpoint/2010/main" val="2807155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Image result for Therefore, there is now no condemnation for those who are in Christ Jesus” Romans 8: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a:stretch>
            <a:fillRect/>
          </a:stretch>
        </p:blipFill>
        <p:spPr>
          <a:xfrm>
            <a:off x="6408549" y="495946"/>
            <a:ext cx="4804474" cy="5897105"/>
          </a:xfrm>
          <a:prstGeom prst="rect">
            <a:avLst/>
          </a:prstGeom>
        </p:spPr>
      </p:pic>
      <p:pic>
        <p:nvPicPr>
          <p:cNvPr id="8" name="Picture 7"/>
          <p:cNvPicPr>
            <a:picLocks noChangeAspect="1"/>
          </p:cNvPicPr>
          <p:nvPr/>
        </p:nvPicPr>
        <p:blipFill>
          <a:blip r:embed="rId3"/>
          <a:stretch>
            <a:fillRect/>
          </a:stretch>
        </p:blipFill>
        <p:spPr>
          <a:xfrm>
            <a:off x="604434" y="495945"/>
            <a:ext cx="4827722" cy="5897105"/>
          </a:xfrm>
          <a:prstGeom prst="rect">
            <a:avLst/>
          </a:prstGeom>
        </p:spPr>
      </p:pic>
    </p:spTree>
    <p:extLst>
      <p:ext uri="{BB962C8B-B14F-4D97-AF65-F5344CB8AC3E}">
        <p14:creationId xmlns:p14="http://schemas.microsoft.com/office/powerpoint/2010/main" val="3689312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Key word</a:t>
            </a:r>
            <a:endParaRPr lang="en-GB" dirty="0"/>
          </a:p>
        </p:txBody>
      </p:sp>
      <p:pic>
        <p:nvPicPr>
          <p:cNvPr id="11268" name="Picture 4" descr="Image result for gr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385" y="1690688"/>
            <a:ext cx="8837532" cy="4668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043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 Leaf Paradox</a:t>
            </a:r>
            <a:endParaRPr lang="en-GB" dirty="0"/>
          </a:p>
        </p:txBody>
      </p:sp>
      <p:pic>
        <p:nvPicPr>
          <p:cNvPr id="1026" name="Picture 2" descr="Image result for Tea leaf parad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406" y="2020591"/>
            <a:ext cx="4762500" cy="35718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93736" y="2927604"/>
            <a:ext cx="5173850" cy="2308324"/>
          </a:xfrm>
          <a:prstGeom prst="rect">
            <a:avLst/>
          </a:prstGeom>
        </p:spPr>
        <p:txBody>
          <a:bodyPr wrap="square">
            <a:spAutoFit/>
          </a:bodyPr>
          <a:lstStyle/>
          <a:p>
            <a:r>
              <a:rPr lang="en-GB" sz="3600" dirty="0"/>
              <a:t>A paradox = Two apparently contradictory statements, which are actually true.</a:t>
            </a:r>
          </a:p>
        </p:txBody>
      </p:sp>
    </p:spTree>
    <p:extLst>
      <p:ext uri="{BB962C8B-B14F-4D97-AF65-F5344CB8AC3E}">
        <p14:creationId xmlns:p14="http://schemas.microsoft.com/office/powerpoint/2010/main" val="380760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5717583" cy="697057"/>
          </a:xfrm>
        </p:spPr>
        <p:txBody>
          <a:bodyPr>
            <a:normAutofit fontScale="90000"/>
          </a:bodyPr>
          <a:lstStyle/>
          <a:p>
            <a:r>
              <a:rPr lang="en-GB" dirty="0" smtClean="0"/>
              <a:t>The Wonders of The Cross</a:t>
            </a:r>
            <a:endParaRPr lang="en-GB" dirty="0"/>
          </a:p>
        </p:txBody>
      </p:sp>
      <p:sp>
        <p:nvSpPr>
          <p:cNvPr id="3" name="Content Placeholder 2"/>
          <p:cNvSpPr>
            <a:spLocks noGrp="1"/>
          </p:cNvSpPr>
          <p:nvPr>
            <p:ph idx="1"/>
          </p:nvPr>
        </p:nvSpPr>
        <p:spPr/>
        <p:txBody>
          <a:bodyPr>
            <a:normAutofit lnSpcReduction="10000"/>
          </a:bodyPr>
          <a:lstStyle/>
          <a:p>
            <a:pPr marL="0" indent="0" fontAlgn="base">
              <a:lnSpc>
                <a:spcPct val="100000"/>
              </a:lnSpc>
              <a:buNone/>
            </a:pPr>
            <a:r>
              <a:rPr lang="en-GB" dirty="0" smtClean="0"/>
              <a:t>When </a:t>
            </a:r>
            <a:r>
              <a:rPr lang="en-GB" dirty="0"/>
              <a:t>I survey the wondrous </a:t>
            </a:r>
            <a:r>
              <a:rPr lang="en-GB" b="1" dirty="0"/>
              <a:t>cross</a:t>
            </a:r>
            <a:r>
              <a:rPr lang="en-GB" dirty="0"/>
              <a:t/>
            </a:r>
            <a:br>
              <a:rPr lang="en-GB" dirty="0"/>
            </a:br>
            <a:r>
              <a:rPr lang="en-GB" dirty="0"/>
              <a:t>On which the </a:t>
            </a:r>
            <a:r>
              <a:rPr lang="en-GB" b="1" dirty="0"/>
              <a:t>Prince of glory </a:t>
            </a:r>
            <a:r>
              <a:rPr lang="en-GB" dirty="0"/>
              <a:t>died,</a:t>
            </a:r>
            <a:br>
              <a:rPr lang="en-GB" dirty="0"/>
            </a:br>
            <a:r>
              <a:rPr lang="en-GB" dirty="0"/>
              <a:t>My </a:t>
            </a:r>
            <a:r>
              <a:rPr lang="en-GB" b="1" dirty="0"/>
              <a:t>richest gain </a:t>
            </a:r>
            <a:r>
              <a:rPr lang="en-GB" dirty="0"/>
              <a:t>I count but </a:t>
            </a:r>
            <a:r>
              <a:rPr lang="en-GB" b="1" dirty="0"/>
              <a:t>loss</a:t>
            </a:r>
            <a:r>
              <a:rPr lang="en-GB" dirty="0"/>
              <a:t>,</a:t>
            </a:r>
            <a:br>
              <a:rPr lang="en-GB" dirty="0"/>
            </a:br>
            <a:r>
              <a:rPr lang="en-GB" dirty="0"/>
              <a:t>And pour contempt on all my pride</a:t>
            </a:r>
            <a:r>
              <a:rPr lang="en-GB" dirty="0" smtClean="0"/>
              <a:t>.</a:t>
            </a:r>
          </a:p>
          <a:p>
            <a:pPr marL="0" indent="0" fontAlgn="base">
              <a:lnSpc>
                <a:spcPct val="100000"/>
              </a:lnSpc>
              <a:buNone/>
            </a:pPr>
            <a:endParaRPr lang="en-GB" dirty="0"/>
          </a:p>
          <a:p>
            <a:pPr marL="0" indent="0">
              <a:lnSpc>
                <a:spcPct val="100000"/>
              </a:lnSpc>
              <a:buNone/>
            </a:pPr>
            <a:r>
              <a:rPr lang="en-GB" dirty="0"/>
              <a:t>See from His head, His hands, His feet,</a:t>
            </a:r>
          </a:p>
          <a:p>
            <a:pPr marL="0" indent="0">
              <a:lnSpc>
                <a:spcPct val="100000"/>
              </a:lnSpc>
              <a:buNone/>
            </a:pPr>
            <a:r>
              <a:rPr lang="en-GB" b="1" dirty="0"/>
              <a:t>Sorrow</a:t>
            </a:r>
            <a:r>
              <a:rPr lang="en-GB" dirty="0"/>
              <a:t> and </a:t>
            </a:r>
            <a:r>
              <a:rPr lang="en-GB" b="1" dirty="0"/>
              <a:t>love</a:t>
            </a:r>
            <a:r>
              <a:rPr lang="en-GB" dirty="0"/>
              <a:t> flow mingled down!</a:t>
            </a:r>
          </a:p>
          <a:p>
            <a:pPr marL="0" indent="0">
              <a:lnSpc>
                <a:spcPct val="100000"/>
              </a:lnSpc>
              <a:buNone/>
            </a:pPr>
            <a:r>
              <a:rPr lang="en-GB" dirty="0"/>
              <a:t>Did </a:t>
            </a:r>
            <a:r>
              <a:rPr lang="en-GB" dirty="0" err="1"/>
              <a:t>e’er</a:t>
            </a:r>
            <a:r>
              <a:rPr lang="en-GB" dirty="0"/>
              <a:t> such </a:t>
            </a:r>
            <a:r>
              <a:rPr lang="en-GB" b="1" dirty="0"/>
              <a:t>love</a:t>
            </a:r>
            <a:r>
              <a:rPr lang="en-GB" dirty="0"/>
              <a:t> and </a:t>
            </a:r>
            <a:r>
              <a:rPr lang="en-GB" b="1" dirty="0"/>
              <a:t>sorrow</a:t>
            </a:r>
            <a:r>
              <a:rPr lang="en-GB" dirty="0"/>
              <a:t> meet,</a:t>
            </a:r>
          </a:p>
          <a:p>
            <a:pPr marL="0" indent="0">
              <a:lnSpc>
                <a:spcPct val="100000"/>
              </a:lnSpc>
              <a:buNone/>
            </a:pPr>
            <a:r>
              <a:rPr lang="en-GB" dirty="0"/>
              <a:t>Or </a:t>
            </a:r>
            <a:r>
              <a:rPr lang="en-GB" b="1" dirty="0"/>
              <a:t>thorns</a:t>
            </a:r>
            <a:r>
              <a:rPr lang="en-GB" dirty="0"/>
              <a:t> compose so rich a </a:t>
            </a:r>
            <a:r>
              <a:rPr lang="en-GB" b="1" dirty="0"/>
              <a:t>crown</a:t>
            </a:r>
            <a:r>
              <a:rPr lang="en-GB" dirty="0"/>
              <a:t>? Isaac Watts, pub.1707</a:t>
            </a:r>
          </a:p>
        </p:txBody>
      </p:sp>
      <p:pic>
        <p:nvPicPr>
          <p:cNvPr id="3076" name="Picture 4" descr="Isaac Watts from N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4498" y="0"/>
            <a:ext cx="4607502" cy="5596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85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196" y="365124"/>
            <a:ext cx="10515600" cy="1325563"/>
          </a:xfrm>
        </p:spPr>
        <p:txBody>
          <a:bodyPr/>
          <a:lstStyle/>
          <a:p>
            <a:r>
              <a:rPr lang="en-GB" dirty="0" smtClean="0"/>
              <a:t>The Paradox Disarmed</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90483147"/>
              </p:ext>
            </p:extLst>
          </p:nvPr>
        </p:nvGraphicFramePr>
        <p:xfrm>
          <a:off x="0" y="1758560"/>
          <a:ext cx="4652080" cy="4976142"/>
        </p:xfrm>
        <a:graphic>
          <a:graphicData uri="http://schemas.openxmlformats.org/drawingml/2006/table">
            <a:tbl>
              <a:tblPr firstRow="1" firstCol="1" bandRow="1"/>
              <a:tblGrid>
                <a:gridCol w="2326040"/>
                <a:gridCol w="2326040"/>
              </a:tblGrid>
              <a:tr h="573306">
                <a:tc>
                  <a:txBody>
                    <a:bodyPr/>
                    <a:lstStyle/>
                    <a:p>
                      <a:pPr algn="ctr">
                        <a:lnSpc>
                          <a:spcPct val="107000"/>
                        </a:lnSpc>
                        <a:spcAft>
                          <a:spcPts val="0"/>
                        </a:spcAft>
                      </a:pPr>
                      <a:r>
                        <a:rPr lang="en-GB" sz="3000" b="1" dirty="0" smtClean="0">
                          <a:effectLst/>
                          <a:latin typeface="Times New Roman" panose="02020603050405020304" pitchFamily="18" charset="0"/>
                          <a:ea typeface="Calibri" panose="020F0502020204030204" pitchFamily="34" charset="0"/>
                          <a:cs typeface="Arial" panose="020B0604020202020204" pitchFamily="34" charset="0"/>
                        </a:rPr>
                        <a:t>Truth</a:t>
                      </a:r>
                      <a:endParaRPr lang="en-GB" sz="3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3000" b="1" dirty="0" smtClean="0">
                          <a:effectLst/>
                          <a:latin typeface="Times New Roman" panose="02020603050405020304" pitchFamily="18" charset="0"/>
                          <a:ea typeface="Calibri" panose="020F0502020204030204" pitchFamily="34" charset="0"/>
                          <a:cs typeface="Arial" panose="020B0604020202020204" pitchFamily="34" charset="0"/>
                        </a:rPr>
                        <a:t>Antinomy</a:t>
                      </a:r>
                      <a:endParaRPr lang="en-GB" sz="3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573306">
                <a:tc>
                  <a:txBody>
                    <a:bodyPr/>
                    <a:lstStyle/>
                    <a:p>
                      <a:pPr algn="ctr">
                        <a:lnSpc>
                          <a:spcPct val="107000"/>
                        </a:lnSpc>
                        <a:spcAft>
                          <a:spcPts val="0"/>
                        </a:spcAft>
                      </a:pPr>
                      <a:r>
                        <a:rPr lang="en-GB" sz="3000" dirty="0" smtClean="0">
                          <a:effectLst/>
                          <a:latin typeface="Times New Roman" panose="02020603050405020304" pitchFamily="18" charset="0"/>
                          <a:ea typeface="Calibri" panose="020F0502020204030204" pitchFamily="34" charset="0"/>
                          <a:cs typeface="Arial" panose="020B0604020202020204" pitchFamily="34" charset="0"/>
                        </a:rPr>
                        <a:t>Death</a:t>
                      </a:r>
                      <a:endParaRPr lang="en-GB" sz="3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3000" dirty="0" smtClean="0">
                          <a:effectLst/>
                          <a:latin typeface="Times New Roman" panose="02020603050405020304" pitchFamily="18" charset="0"/>
                          <a:ea typeface="Calibri" panose="020F0502020204030204" pitchFamily="34" charset="0"/>
                          <a:cs typeface="Arial" panose="020B0604020202020204" pitchFamily="34" charset="0"/>
                        </a:rPr>
                        <a:t>A cure for death</a:t>
                      </a:r>
                      <a:endParaRPr lang="en-GB" sz="3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306">
                <a:tc>
                  <a:txBody>
                    <a:bodyPr/>
                    <a:lstStyle/>
                    <a:p>
                      <a:pPr algn="ctr">
                        <a:lnSpc>
                          <a:spcPct val="107000"/>
                        </a:lnSpc>
                        <a:spcAft>
                          <a:spcPts val="0"/>
                        </a:spcAft>
                      </a:pPr>
                      <a:r>
                        <a:rPr lang="en-GB" sz="3000" dirty="0" smtClean="0">
                          <a:effectLst/>
                          <a:latin typeface="Times New Roman" panose="02020603050405020304" pitchFamily="18" charset="0"/>
                          <a:ea typeface="Calibri" panose="020F0502020204030204" pitchFamily="34" charset="0"/>
                          <a:cs typeface="Arial" panose="020B0604020202020204" pitchFamily="34" charset="0"/>
                        </a:rPr>
                        <a:t>Christ's wounds</a:t>
                      </a:r>
                      <a:endParaRPr lang="en-GB" sz="3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3000" dirty="0" smtClean="0">
                          <a:effectLst/>
                          <a:latin typeface="Times New Roman" panose="02020603050405020304" pitchFamily="18" charset="0"/>
                          <a:ea typeface="Calibri" panose="020F0502020204030204" pitchFamily="34" charset="0"/>
                          <a:cs typeface="Arial" panose="020B0604020202020204" pitchFamily="34" charset="0"/>
                        </a:rPr>
                        <a:t>Our healing</a:t>
                      </a:r>
                      <a:endParaRPr lang="en-GB" sz="3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306">
                <a:tc>
                  <a:txBody>
                    <a:bodyPr/>
                    <a:lstStyle/>
                    <a:p>
                      <a:pPr algn="ctr">
                        <a:lnSpc>
                          <a:spcPct val="107000"/>
                        </a:lnSpc>
                        <a:spcAft>
                          <a:spcPts val="0"/>
                        </a:spcAft>
                      </a:pPr>
                      <a:r>
                        <a:rPr lang="en-GB" sz="3000" dirty="0" smtClean="0">
                          <a:effectLst/>
                          <a:latin typeface="Times New Roman" panose="02020603050405020304" pitchFamily="18" charset="0"/>
                          <a:ea typeface="Calibri" panose="020F0502020204030204" pitchFamily="34" charset="0"/>
                          <a:cs typeface="Arial" panose="020B0604020202020204" pitchFamily="34" charset="0"/>
                        </a:rPr>
                        <a:t>Death of one</a:t>
                      </a:r>
                      <a:endParaRPr lang="en-GB" sz="3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3000" dirty="0" smtClean="0">
                          <a:effectLst/>
                          <a:latin typeface="Times New Roman" panose="02020603050405020304" pitchFamily="18" charset="0"/>
                          <a:ea typeface="Calibri" panose="020F0502020204030204" pitchFamily="34" charset="0"/>
                          <a:cs typeface="Arial" panose="020B0604020202020204" pitchFamily="34" charset="0"/>
                        </a:rPr>
                        <a:t>Brings life to many</a:t>
                      </a:r>
                      <a:endParaRPr lang="en-GB" sz="3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4619">
                <a:tc>
                  <a:txBody>
                    <a:bodyPr/>
                    <a:lstStyle/>
                    <a:p>
                      <a:pPr algn="ctr">
                        <a:lnSpc>
                          <a:spcPct val="107000"/>
                        </a:lnSpc>
                        <a:spcAft>
                          <a:spcPts val="0"/>
                        </a:spcAft>
                      </a:pPr>
                      <a:r>
                        <a:rPr lang="en-GB" sz="3000" dirty="0" smtClean="0">
                          <a:effectLst/>
                          <a:latin typeface="Times New Roman" panose="02020603050405020304" pitchFamily="18" charset="0"/>
                          <a:ea typeface="Calibri" panose="020F0502020204030204" pitchFamily="34" charset="0"/>
                          <a:cs typeface="Arial" panose="020B0604020202020204" pitchFamily="34" charset="0"/>
                        </a:rPr>
                        <a:t>He was in the form of God, </a:t>
                      </a:r>
                      <a:endParaRPr lang="en-GB" sz="3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3000" dirty="0" smtClean="0">
                          <a:effectLst/>
                          <a:latin typeface="Times New Roman" panose="02020603050405020304" pitchFamily="18" charset="0"/>
                          <a:ea typeface="Calibri" panose="020F0502020204030204" pitchFamily="34" charset="0"/>
                          <a:cs typeface="Arial" panose="020B0604020202020204" pitchFamily="34" charset="0"/>
                        </a:rPr>
                        <a:t>He took the form of a servant </a:t>
                      </a:r>
                      <a:endParaRPr lang="en-GB" sz="3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Diagram 2"/>
          <p:cNvGraphicFramePr/>
          <p:nvPr>
            <p:extLst>
              <p:ext uri="{D42A27DB-BD31-4B8C-83A1-F6EECF244321}">
                <p14:modId xmlns:p14="http://schemas.microsoft.com/office/powerpoint/2010/main" val="3919713156"/>
              </p:ext>
            </p:extLst>
          </p:nvPr>
        </p:nvGraphicFramePr>
        <p:xfrm>
          <a:off x="4612462" y="2411358"/>
          <a:ext cx="2927458" cy="2098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5"/>
          <p:cNvGraphicFramePr>
            <a:graphicFrameLocks/>
          </p:cNvGraphicFramePr>
          <p:nvPr>
            <p:extLst>
              <p:ext uri="{D42A27DB-BD31-4B8C-83A1-F6EECF244321}">
                <p14:modId xmlns:p14="http://schemas.microsoft.com/office/powerpoint/2010/main" val="21382000"/>
              </p:ext>
            </p:extLst>
          </p:nvPr>
        </p:nvGraphicFramePr>
        <p:xfrm>
          <a:off x="7539920" y="1754934"/>
          <a:ext cx="4652080" cy="4976142"/>
        </p:xfrm>
        <a:graphic>
          <a:graphicData uri="http://schemas.openxmlformats.org/drawingml/2006/table">
            <a:tbl>
              <a:tblPr firstRow="1" firstCol="1" bandRow="1"/>
              <a:tblGrid>
                <a:gridCol w="2326040"/>
                <a:gridCol w="2326040"/>
              </a:tblGrid>
              <a:tr h="573306">
                <a:tc>
                  <a:txBody>
                    <a:bodyPr/>
                    <a:lstStyle/>
                    <a:p>
                      <a:pPr algn="ctr">
                        <a:lnSpc>
                          <a:spcPct val="107000"/>
                        </a:lnSpc>
                        <a:spcAft>
                          <a:spcPts val="0"/>
                        </a:spcAft>
                      </a:pPr>
                      <a:r>
                        <a:rPr lang="en-GB" sz="3000" b="1" dirty="0" smtClean="0">
                          <a:effectLst/>
                          <a:latin typeface="Times New Roman" panose="02020603050405020304" pitchFamily="18" charset="0"/>
                          <a:ea typeface="Calibri" panose="020F0502020204030204" pitchFamily="34" charset="0"/>
                          <a:cs typeface="Arial" panose="020B0604020202020204" pitchFamily="34" charset="0"/>
                        </a:rPr>
                        <a:t>Truth</a:t>
                      </a:r>
                      <a:endParaRPr lang="en-GB" sz="3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3000" b="1" dirty="0" smtClean="0">
                          <a:effectLst/>
                          <a:latin typeface="Times New Roman" panose="02020603050405020304" pitchFamily="18" charset="0"/>
                          <a:ea typeface="Calibri" panose="020F0502020204030204" pitchFamily="34" charset="0"/>
                          <a:cs typeface="Arial" panose="020B0604020202020204" pitchFamily="34" charset="0"/>
                        </a:rPr>
                        <a:t>Truth</a:t>
                      </a:r>
                      <a:endParaRPr lang="en-GB" sz="3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573306">
                <a:tc>
                  <a:txBody>
                    <a:bodyPr/>
                    <a:lstStyle/>
                    <a:p>
                      <a:pPr algn="ctr">
                        <a:lnSpc>
                          <a:spcPct val="107000"/>
                        </a:lnSpc>
                        <a:spcAft>
                          <a:spcPts val="0"/>
                        </a:spcAft>
                      </a:pPr>
                      <a:r>
                        <a:rPr lang="en-GB" sz="3000" dirty="0" smtClean="0">
                          <a:effectLst/>
                          <a:latin typeface="Times New Roman" panose="02020603050405020304" pitchFamily="18" charset="0"/>
                          <a:ea typeface="Calibri" panose="020F0502020204030204" pitchFamily="34" charset="0"/>
                          <a:cs typeface="Arial" panose="020B0604020202020204" pitchFamily="34" charset="0"/>
                        </a:rPr>
                        <a:t>Death</a:t>
                      </a:r>
                      <a:endParaRPr lang="en-GB" sz="3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3000" dirty="0" smtClean="0">
                          <a:effectLst/>
                          <a:latin typeface="Times New Roman" panose="02020603050405020304" pitchFamily="18" charset="0"/>
                          <a:ea typeface="Calibri" panose="020F0502020204030204" pitchFamily="34" charset="0"/>
                          <a:cs typeface="Arial" panose="020B0604020202020204" pitchFamily="34" charset="0"/>
                        </a:rPr>
                        <a:t>A cure for death</a:t>
                      </a:r>
                      <a:endParaRPr lang="en-GB" sz="3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306">
                <a:tc>
                  <a:txBody>
                    <a:bodyPr/>
                    <a:lstStyle/>
                    <a:p>
                      <a:pPr algn="ctr">
                        <a:lnSpc>
                          <a:spcPct val="107000"/>
                        </a:lnSpc>
                        <a:spcAft>
                          <a:spcPts val="0"/>
                        </a:spcAft>
                      </a:pPr>
                      <a:r>
                        <a:rPr lang="en-GB" sz="3000" dirty="0" smtClean="0">
                          <a:effectLst/>
                          <a:latin typeface="Times New Roman" panose="02020603050405020304" pitchFamily="18" charset="0"/>
                          <a:ea typeface="Calibri" panose="020F0502020204030204" pitchFamily="34" charset="0"/>
                          <a:cs typeface="Arial" panose="020B0604020202020204" pitchFamily="34" charset="0"/>
                        </a:rPr>
                        <a:t>Christ's wounds</a:t>
                      </a:r>
                      <a:endParaRPr lang="en-GB" sz="3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3000" dirty="0" smtClean="0">
                          <a:effectLst/>
                          <a:latin typeface="Times New Roman" panose="02020603050405020304" pitchFamily="18" charset="0"/>
                          <a:ea typeface="Calibri" panose="020F0502020204030204" pitchFamily="34" charset="0"/>
                          <a:cs typeface="Arial" panose="020B0604020202020204" pitchFamily="34" charset="0"/>
                        </a:rPr>
                        <a:t>Our healing</a:t>
                      </a:r>
                      <a:endParaRPr lang="en-GB" sz="3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306">
                <a:tc>
                  <a:txBody>
                    <a:bodyPr/>
                    <a:lstStyle/>
                    <a:p>
                      <a:pPr algn="ctr">
                        <a:lnSpc>
                          <a:spcPct val="107000"/>
                        </a:lnSpc>
                        <a:spcAft>
                          <a:spcPts val="0"/>
                        </a:spcAft>
                      </a:pPr>
                      <a:r>
                        <a:rPr lang="en-GB" sz="3000" dirty="0" smtClean="0">
                          <a:effectLst/>
                          <a:latin typeface="Times New Roman" panose="02020603050405020304" pitchFamily="18" charset="0"/>
                          <a:ea typeface="Calibri" panose="020F0502020204030204" pitchFamily="34" charset="0"/>
                          <a:cs typeface="Arial" panose="020B0604020202020204" pitchFamily="34" charset="0"/>
                        </a:rPr>
                        <a:t>Death of one</a:t>
                      </a:r>
                      <a:endParaRPr lang="en-GB" sz="3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3000" dirty="0" smtClean="0">
                          <a:effectLst/>
                          <a:latin typeface="Times New Roman" panose="02020603050405020304" pitchFamily="18" charset="0"/>
                          <a:ea typeface="Calibri" panose="020F0502020204030204" pitchFamily="34" charset="0"/>
                          <a:cs typeface="Arial" panose="020B0604020202020204" pitchFamily="34" charset="0"/>
                        </a:rPr>
                        <a:t>Brings life to many</a:t>
                      </a:r>
                      <a:endParaRPr lang="en-GB" sz="3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4619">
                <a:tc>
                  <a:txBody>
                    <a:bodyPr/>
                    <a:lstStyle/>
                    <a:p>
                      <a:pPr algn="ctr">
                        <a:lnSpc>
                          <a:spcPct val="107000"/>
                        </a:lnSpc>
                        <a:spcAft>
                          <a:spcPts val="0"/>
                        </a:spcAft>
                      </a:pPr>
                      <a:r>
                        <a:rPr lang="en-GB" sz="3000" dirty="0" smtClean="0">
                          <a:effectLst/>
                          <a:latin typeface="Times New Roman" panose="02020603050405020304" pitchFamily="18" charset="0"/>
                          <a:ea typeface="Calibri" panose="020F0502020204030204" pitchFamily="34" charset="0"/>
                          <a:cs typeface="Arial" panose="020B0604020202020204" pitchFamily="34" charset="0"/>
                        </a:rPr>
                        <a:t>He was in the form of God, </a:t>
                      </a:r>
                      <a:endParaRPr lang="en-GB" sz="3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3000" dirty="0" smtClean="0">
                          <a:effectLst/>
                          <a:latin typeface="Times New Roman" panose="02020603050405020304" pitchFamily="18" charset="0"/>
                          <a:ea typeface="Calibri" panose="020F0502020204030204" pitchFamily="34" charset="0"/>
                          <a:cs typeface="Arial" panose="020B0604020202020204" pitchFamily="34" charset="0"/>
                        </a:rPr>
                        <a:t>He took the form of a servant </a:t>
                      </a:r>
                      <a:endParaRPr lang="en-GB" sz="3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14388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83403"/>
            <a:ext cx="10515600" cy="5293560"/>
          </a:xfrm>
        </p:spPr>
        <p:txBody>
          <a:bodyPr>
            <a:normAutofit/>
          </a:bodyPr>
          <a:lstStyle/>
          <a:p>
            <a:pPr marL="0" indent="0" algn="ctr">
              <a:buNone/>
            </a:pPr>
            <a:endParaRPr lang="en-GB" sz="5400" b="1" dirty="0" smtClean="0"/>
          </a:p>
          <a:p>
            <a:pPr marL="0" indent="0" algn="ctr">
              <a:buNone/>
            </a:pPr>
            <a:r>
              <a:rPr lang="en-GB" sz="5400" b="1" dirty="0" smtClean="0"/>
              <a:t>Paradox?</a:t>
            </a:r>
          </a:p>
          <a:p>
            <a:pPr marL="0" indent="0" algn="ctr">
              <a:buNone/>
            </a:pPr>
            <a:endParaRPr lang="en-GB" sz="5400" b="1" dirty="0" smtClean="0"/>
          </a:p>
          <a:p>
            <a:pPr marL="0" indent="0" algn="ctr">
              <a:buNone/>
            </a:pPr>
            <a:r>
              <a:rPr lang="en-GB" sz="5400" b="1" dirty="0" smtClean="0"/>
              <a:t>What Paradox?</a:t>
            </a:r>
            <a:endParaRPr lang="en-GB" sz="5400" b="1" dirty="0"/>
          </a:p>
        </p:txBody>
      </p:sp>
    </p:spTree>
    <p:extLst>
      <p:ext uri="{BB962C8B-B14F-4D97-AF65-F5344CB8AC3E}">
        <p14:creationId xmlns:p14="http://schemas.microsoft.com/office/powerpoint/2010/main" val="2065010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Cross to You?</a:t>
            </a:r>
            <a:endParaRPr lang="en-GB" dirty="0"/>
          </a:p>
        </p:txBody>
      </p:sp>
      <p:sp>
        <p:nvSpPr>
          <p:cNvPr id="3" name="Content Placeholder 2"/>
          <p:cNvSpPr>
            <a:spLocks noGrp="1"/>
          </p:cNvSpPr>
          <p:nvPr>
            <p:ph idx="1"/>
          </p:nvPr>
        </p:nvSpPr>
        <p:spPr>
          <a:xfrm>
            <a:off x="838200" y="1825625"/>
            <a:ext cx="5694336" cy="4351338"/>
          </a:xfrm>
        </p:spPr>
        <p:txBody>
          <a:bodyPr/>
          <a:lstStyle/>
          <a:p>
            <a:pPr marL="0" indent="0" algn="ctr">
              <a:buNone/>
            </a:pPr>
            <a:r>
              <a:rPr lang="en-GB" sz="4400" dirty="0"/>
              <a:t>The Cross, Foolishness, a stumbling block</a:t>
            </a:r>
            <a:br>
              <a:rPr lang="en-GB" sz="4400" dirty="0"/>
            </a:br>
            <a:endParaRPr lang="en-GB" sz="4400" dirty="0" smtClean="0"/>
          </a:p>
          <a:p>
            <a:pPr marL="0" indent="0" algn="ctr">
              <a:buNone/>
            </a:pPr>
            <a:r>
              <a:rPr lang="en-GB" sz="4400" dirty="0" smtClean="0"/>
              <a:t>The </a:t>
            </a:r>
            <a:r>
              <a:rPr lang="en-GB" sz="4400" dirty="0"/>
              <a:t>Power and wisdom of God.</a:t>
            </a:r>
          </a:p>
        </p:txBody>
      </p:sp>
      <p:pic>
        <p:nvPicPr>
          <p:cNvPr id="2050" name="Picture 2" descr="Image result for power of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9412" y="3440623"/>
            <a:ext cx="4158712" cy="31190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oolish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9412" y="949263"/>
            <a:ext cx="4158712" cy="2363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427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1750"/>
          </a:xfrm>
        </p:spPr>
        <p:txBody>
          <a:bodyPr/>
          <a:lstStyle/>
          <a:p>
            <a:r>
              <a:rPr lang="en-GB" dirty="0" smtClean="0"/>
              <a:t>Caliph </a:t>
            </a:r>
            <a:r>
              <a:rPr lang="en-GB" dirty="0" err="1" smtClean="0"/>
              <a:t>Mu’awiyah</a:t>
            </a:r>
            <a:endParaRPr lang="en-GB" dirty="0"/>
          </a:p>
        </p:txBody>
      </p:sp>
      <p:sp>
        <p:nvSpPr>
          <p:cNvPr id="3" name="Content Placeholder 2"/>
          <p:cNvSpPr>
            <a:spLocks noGrp="1"/>
          </p:cNvSpPr>
          <p:nvPr>
            <p:ph idx="1"/>
          </p:nvPr>
        </p:nvSpPr>
        <p:spPr>
          <a:xfrm>
            <a:off x="838200" y="1146876"/>
            <a:ext cx="4500966" cy="5030087"/>
          </a:xfrm>
        </p:spPr>
        <p:txBody>
          <a:bodyPr/>
          <a:lstStyle/>
          <a:p>
            <a:endParaRPr lang="en-GB" dirty="0" smtClean="0"/>
          </a:p>
          <a:p>
            <a:endParaRPr lang="en-GB" dirty="0"/>
          </a:p>
          <a:p>
            <a:r>
              <a:rPr lang="en-GB" dirty="0" smtClean="0"/>
              <a:t>Note the cross before his name (top left)</a:t>
            </a:r>
          </a:p>
          <a:p>
            <a:endParaRPr lang="en-GB" dirty="0" smtClean="0"/>
          </a:p>
          <a:p>
            <a:r>
              <a:rPr lang="en-GB" dirty="0" smtClean="0"/>
              <a:t>He died with t a golden cross fixed round his neck and felt at rest.</a:t>
            </a:r>
            <a:endParaRPr lang="en-GB" dirty="0"/>
          </a:p>
        </p:txBody>
      </p:sp>
      <p:pic>
        <p:nvPicPr>
          <p:cNvPr id="1026" name="Picture 2" descr="https://upload.wikimedia.org/wikipedia/commons/8/8c/Greek_Muawiya_inscription_of_Hammat_Gader%2C_663_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7654" y="1265048"/>
            <a:ext cx="5696596" cy="3601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124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444262" y="2038726"/>
            <a:ext cx="4283129" cy="3212347"/>
          </a:xfrm>
          <a:prstGeom prst="rect">
            <a:avLst/>
          </a:prstGeom>
        </p:spPr>
      </p:pic>
      <p:sp>
        <p:nvSpPr>
          <p:cNvPr id="3" name="Rectangle 2"/>
          <p:cNvSpPr/>
          <p:nvPr/>
        </p:nvSpPr>
        <p:spPr>
          <a:xfrm>
            <a:off x="721963" y="406453"/>
            <a:ext cx="8158566" cy="6188233"/>
          </a:xfrm>
          <a:prstGeom prst="rect">
            <a:avLst/>
          </a:prstGeom>
        </p:spPr>
        <p:txBody>
          <a:bodyPr wrap="square">
            <a:spAutoFit/>
          </a:bodyPr>
          <a:lstStyle/>
          <a:p>
            <a:pPr>
              <a:lnSpc>
                <a:spcPct val="107000"/>
              </a:lnSpc>
              <a:spcAft>
                <a:spcPts val="800"/>
              </a:spcAft>
            </a:pPr>
            <a:r>
              <a:rPr lang="en-GB" sz="2800" b="1" dirty="0">
                <a:latin typeface="Calibri" panose="020F0502020204030204" pitchFamily="34" charset="0"/>
                <a:ea typeface="Calibri" panose="020F0502020204030204" pitchFamily="34" charset="0"/>
                <a:cs typeface="Arial" panose="020B0604020202020204" pitchFamily="34" charset="0"/>
              </a:rPr>
              <a:t>Samuel’s psalm (aged 6)</a:t>
            </a:r>
            <a:endParaRPr lang="en-GB" sz="28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2800" dirty="0">
                <a:latin typeface="Calibri" panose="020F0502020204030204" pitchFamily="34" charset="0"/>
                <a:ea typeface="Calibri" panose="020F0502020204030204" pitchFamily="34" charset="0"/>
                <a:cs typeface="Arial" panose="020B0604020202020204" pitchFamily="34" charset="0"/>
              </a:rPr>
              <a:t>‘I love Jesus and God because they look after me and (are) very nice to me. They love me very much and they make me better and they are the best adults in the whole wide world. And I love them very much. They are so nice to me. So I will always believe in them. They like me so much. They are so </a:t>
            </a:r>
            <a:r>
              <a:rPr lang="en-GB" sz="2800" dirty="0" err="1">
                <a:latin typeface="Calibri" panose="020F0502020204030204" pitchFamily="34" charset="0"/>
                <a:ea typeface="Calibri" panose="020F0502020204030204" pitchFamily="34" charset="0"/>
                <a:cs typeface="Arial" panose="020B0604020202020204" pitchFamily="34" charset="0"/>
              </a:rPr>
              <a:t>so</a:t>
            </a:r>
            <a:r>
              <a:rPr lang="en-GB" sz="2800" dirty="0">
                <a:latin typeface="Calibri" panose="020F0502020204030204" pitchFamily="34" charset="0"/>
                <a:ea typeface="Calibri" panose="020F0502020204030204" pitchFamily="34" charset="0"/>
                <a:cs typeface="Arial" panose="020B0604020202020204" pitchFamily="34" charset="0"/>
              </a:rPr>
              <a:t> </a:t>
            </a:r>
            <a:r>
              <a:rPr lang="en-GB" sz="2800" dirty="0" err="1">
                <a:latin typeface="Calibri" panose="020F0502020204030204" pitchFamily="34" charset="0"/>
                <a:ea typeface="Calibri" panose="020F0502020204030204" pitchFamily="34" charset="0"/>
                <a:cs typeface="Arial" panose="020B0604020202020204" pitchFamily="34" charset="0"/>
              </a:rPr>
              <a:t>so</a:t>
            </a:r>
            <a:r>
              <a:rPr lang="en-GB" sz="2800" dirty="0">
                <a:latin typeface="Calibri" panose="020F0502020204030204" pitchFamily="34" charset="0"/>
                <a:ea typeface="Calibri" panose="020F0502020204030204" pitchFamily="34" charset="0"/>
                <a:cs typeface="Arial" panose="020B0604020202020204" pitchFamily="34" charset="0"/>
              </a:rPr>
              <a:t> </a:t>
            </a:r>
            <a:r>
              <a:rPr lang="en-GB" sz="2800" dirty="0" err="1">
                <a:latin typeface="Calibri" panose="020F0502020204030204" pitchFamily="34" charset="0"/>
                <a:ea typeface="Calibri" panose="020F0502020204030204" pitchFamily="34" charset="0"/>
                <a:cs typeface="Arial" panose="020B0604020202020204" pitchFamily="34" charset="0"/>
              </a:rPr>
              <a:t>so</a:t>
            </a:r>
            <a:r>
              <a:rPr lang="en-GB" sz="2800" dirty="0">
                <a:latin typeface="Calibri" panose="020F0502020204030204" pitchFamily="34" charset="0"/>
                <a:ea typeface="Calibri" panose="020F0502020204030204" pitchFamily="34" charset="0"/>
                <a:cs typeface="Arial" panose="020B0604020202020204" pitchFamily="34" charset="0"/>
              </a:rPr>
              <a:t> </a:t>
            </a:r>
            <a:r>
              <a:rPr lang="en-GB" sz="2800" dirty="0" err="1">
                <a:latin typeface="Calibri" panose="020F0502020204030204" pitchFamily="34" charset="0"/>
                <a:ea typeface="Calibri" panose="020F0502020204030204" pitchFamily="34" charset="0"/>
                <a:cs typeface="Arial" panose="020B0604020202020204" pitchFamily="34" charset="0"/>
              </a:rPr>
              <a:t>so</a:t>
            </a:r>
            <a:r>
              <a:rPr lang="en-GB" sz="2800" dirty="0">
                <a:latin typeface="Calibri" panose="020F0502020204030204" pitchFamily="34" charset="0"/>
                <a:ea typeface="Calibri" panose="020F0502020204030204" pitchFamily="34" charset="0"/>
                <a:cs typeface="Arial" panose="020B0604020202020204" pitchFamily="34" charset="0"/>
              </a:rPr>
              <a:t> kind to me and I trust them. They give me strength</a:t>
            </a:r>
            <a:r>
              <a:rPr lang="en-GB" sz="2800" b="1" dirty="0">
                <a:latin typeface="Calibri" panose="020F0502020204030204" pitchFamily="34" charset="0"/>
                <a:ea typeface="Calibri" panose="020F0502020204030204" pitchFamily="34" charset="0"/>
                <a:cs typeface="Arial" panose="020B0604020202020204" pitchFamily="34" charset="0"/>
              </a:rPr>
              <a:t>. He loves me all the time. I praise the Lord.</a:t>
            </a:r>
            <a:r>
              <a:rPr lang="en-GB" sz="2800" dirty="0">
                <a:latin typeface="Calibri" panose="020F0502020204030204" pitchFamily="34" charset="0"/>
                <a:ea typeface="Calibri" panose="020F0502020204030204" pitchFamily="34" charset="0"/>
                <a:cs typeface="Arial" panose="020B0604020202020204" pitchFamily="34" charset="0"/>
              </a:rPr>
              <a:t> I can </a:t>
            </a:r>
            <a:r>
              <a:rPr lang="en-GB" sz="2800" b="1" dirty="0">
                <a:latin typeface="Calibri" panose="020F0502020204030204" pitchFamily="34" charset="0"/>
                <a:ea typeface="Calibri" panose="020F0502020204030204" pitchFamily="34" charset="0"/>
                <a:cs typeface="Arial" panose="020B0604020202020204" pitchFamily="34" charset="0"/>
              </a:rPr>
              <a:t>trust</a:t>
            </a:r>
            <a:r>
              <a:rPr lang="en-GB" sz="2800" dirty="0">
                <a:latin typeface="Calibri" panose="020F0502020204030204" pitchFamily="34" charset="0"/>
                <a:ea typeface="Calibri" panose="020F0502020204030204" pitchFamily="34" charset="0"/>
                <a:cs typeface="Arial" panose="020B0604020202020204" pitchFamily="34" charset="0"/>
              </a:rPr>
              <a:t> in them. </a:t>
            </a:r>
            <a:r>
              <a:rPr lang="en-GB" sz="2800" b="1" dirty="0">
                <a:latin typeface="Calibri" panose="020F0502020204030204" pitchFamily="34" charset="0"/>
                <a:ea typeface="Calibri" panose="020F0502020204030204" pitchFamily="34" charset="0"/>
                <a:cs typeface="Arial" panose="020B0604020202020204" pitchFamily="34" charset="0"/>
              </a:rPr>
              <a:t>They are the best</a:t>
            </a:r>
            <a:r>
              <a:rPr lang="en-GB" sz="2800" dirty="0">
                <a:latin typeface="Calibri" panose="020F0502020204030204" pitchFamily="34" charset="0"/>
                <a:ea typeface="Calibri" panose="020F0502020204030204" pitchFamily="34" charset="0"/>
                <a:cs typeface="Arial" panose="020B0604020202020204" pitchFamily="34" charset="0"/>
              </a:rPr>
              <a:t>. </a:t>
            </a:r>
            <a:r>
              <a:rPr lang="en-GB" sz="2800" b="1" dirty="0">
                <a:latin typeface="Calibri" panose="020F0502020204030204" pitchFamily="34" charset="0"/>
                <a:ea typeface="Calibri" panose="020F0502020204030204" pitchFamily="34" charset="0"/>
                <a:cs typeface="Arial" panose="020B0604020202020204" pitchFamily="34" charset="0"/>
              </a:rPr>
              <a:t>I am so excited to go to heaven</a:t>
            </a:r>
            <a:r>
              <a:rPr lang="en-GB" sz="2800" dirty="0">
                <a:latin typeface="Calibri" panose="020F0502020204030204" pitchFamily="34" charset="0"/>
                <a:ea typeface="Calibri" panose="020F0502020204030204" pitchFamily="34" charset="0"/>
                <a:cs typeface="Arial" panose="020B0604020202020204" pitchFamily="34" charset="0"/>
              </a:rPr>
              <a:t> (where) I will never hurt myself. I will never </a:t>
            </a:r>
            <a:r>
              <a:rPr lang="en-GB" sz="2800" dirty="0" err="1">
                <a:latin typeface="Calibri" panose="020F0502020204030204" pitchFamily="34" charset="0"/>
                <a:ea typeface="Calibri" panose="020F0502020204030204" pitchFamily="34" charset="0"/>
                <a:cs typeface="Arial" panose="020B0604020202020204" pitchFamily="34" charset="0"/>
              </a:rPr>
              <a:t>never</a:t>
            </a:r>
            <a:r>
              <a:rPr lang="en-GB" sz="2800" dirty="0">
                <a:latin typeface="Calibri" panose="020F0502020204030204" pitchFamily="34" charset="0"/>
                <a:ea typeface="Calibri" panose="020F0502020204030204" pitchFamily="34" charset="0"/>
                <a:cs typeface="Arial" panose="020B0604020202020204" pitchFamily="34" charset="0"/>
              </a:rPr>
              <a:t> get a stitch. </a:t>
            </a:r>
            <a:r>
              <a:rPr lang="en-GB" sz="2800" b="1" dirty="0">
                <a:latin typeface="Calibri" panose="020F0502020204030204" pitchFamily="34" charset="0"/>
                <a:ea typeface="Calibri" panose="020F0502020204030204" pitchFamily="34" charset="0"/>
                <a:cs typeface="Arial" panose="020B0604020202020204" pitchFamily="34" charset="0"/>
              </a:rPr>
              <a:t>And he died on the cross for me. He saved my life.’</a:t>
            </a:r>
            <a:endParaRPr lang="en-GB"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00263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Cross Is Victory</a:t>
            </a:r>
            <a:endParaRPr lang="en-GB" dirty="0"/>
          </a:p>
        </p:txBody>
      </p:sp>
      <p:pic>
        <p:nvPicPr>
          <p:cNvPr id="12292" name="Picture 4" descr="Image result for the cross of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317" y="1690688"/>
            <a:ext cx="7386203" cy="5074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016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smtClean="0"/>
              <a:t>I am no longer a slave of sin</a:t>
            </a:r>
          </a:p>
          <a:p>
            <a:r>
              <a:rPr lang="en-GB" dirty="0" smtClean="0"/>
              <a:t>The wrath of God was satisfied</a:t>
            </a:r>
          </a:p>
          <a:p>
            <a:r>
              <a:rPr lang="en-GB" dirty="0" smtClean="0"/>
              <a:t>How can it be.</a:t>
            </a:r>
          </a:p>
          <a:p>
            <a:r>
              <a:rPr lang="en-GB" dirty="0" smtClean="0"/>
              <a:t>When I survey the wondrous cross</a:t>
            </a:r>
          </a:p>
          <a:p>
            <a:r>
              <a:rPr lang="en-GB" dirty="0"/>
              <a:t>Jesus, Keep Me Near The Cross https://www.youtube.com/watch?v=MxRnzJT5mvo</a:t>
            </a:r>
            <a:endParaRPr lang="en-GB" dirty="0" smtClean="0"/>
          </a:p>
          <a:p>
            <a:r>
              <a:rPr lang="en-GB" dirty="0" smtClean="0"/>
              <a:t>The Old </a:t>
            </a:r>
            <a:r>
              <a:rPr lang="en-GB" dirty="0"/>
              <a:t>Rugged cross  </a:t>
            </a:r>
            <a:r>
              <a:rPr lang="en-GB" dirty="0">
                <a:hlinkClick r:id="rId2"/>
              </a:rPr>
              <a:t>https://</a:t>
            </a:r>
            <a:r>
              <a:rPr lang="en-GB" dirty="0" smtClean="0">
                <a:hlinkClick r:id="rId2"/>
              </a:rPr>
              <a:t>www.youtube.com/watch?v=avjXaEFKd5E</a:t>
            </a:r>
            <a:endParaRPr lang="en-GB" dirty="0" smtClean="0"/>
          </a:p>
          <a:p>
            <a:r>
              <a:rPr lang="en-GB" dirty="0" smtClean="0"/>
              <a:t>At the cross at the cross where I first saw the light</a:t>
            </a:r>
          </a:p>
          <a:p>
            <a:pPr marL="0" indent="0">
              <a:buNone/>
            </a:pPr>
            <a:r>
              <a:rPr lang="en-GB" dirty="0">
                <a:hlinkClick r:id="rId3"/>
              </a:rPr>
              <a:t>https://</a:t>
            </a:r>
            <a:r>
              <a:rPr lang="en-GB" dirty="0" smtClean="0">
                <a:hlinkClick r:id="rId3"/>
              </a:rPr>
              <a:t>www.youtube.com/watch?v=nRGztDDyxJY</a:t>
            </a:r>
            <a:endParaRPr lang="en-GB" dirty="0" smtClean="0"/>
          </a:p>
          <a:p>
            <a:r>
              <a:rPr lang="en-GB" dirty="0"/>
              <a:t>Nailed to the Cross  https://www.youtube.com/watch?v=LFC8P4EI9_0</a:t>
            </a:r>
            <a:endParaRPr lang="en-GB" dirty="0" smtClean="0"/>
          </a:p>
          <a:p>
            <a:endParaRPr lang="en-GB" dirty="0"/>
          </a:p>
        </p:txBody>
      </p:sp>
    </p:spTree>
    <p:extLst>
      <p:ext uri="{BB962C8B-B14F-4D97-AF65-F5344CB8AC3E}">
        <p14:creationId xmlns:p14="http://schemas.microsoft.com/office/powerpoint/2010/main" val="2428642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Cross is Many Things</a:t>
            </a:r>
            <a:endParaRPr lang="en-GB" dirty="0"/>
          </a:p>
        </p:txBody>
      </p:sp>
      <p:sp>
        <p:nvSpPr>
          <p:cNvPr id="3" name="Content Placeholder 2"/>
          <p:cNvSpPr>
            <a:spLocks noGrp="1"/>
          </p:cNvSpPr>
          <p:nvPr>
            <p:ph idx="1"/>
          </p:nvPr>
        </p:nvSpPr>
        <p:spPr>
          <a:xfrm>
            <a:off x="838200" y="1363851"/>
            <a:ext cx="10515600" cy="4813112"/>
          </a:xfrm>
        </p:spPr>
        <p:txBody>
          <a:bodyPr>
            <a:normAutofit/>
          </a:bodyPr>
          <a:lstStyle/>
          <a:p>
            <a:r>
              <a:rPr lang="en-GB" dirty="0"/>
              <a:t>45 hymns about the cross.</a:t>
            </a:r>
          </a:p>
          <a:p>
            <a:r>
              <a:rPr lang="en-GB" dirty="0"/>
              <a:t>T</a:t>
            </a:r>
            <a:r>
              <a:rPr lang="en-GB" dirty="0" smtClean="0"/>
              <a:t>he </a:t>
            </a:r>
            <a:r>
              <a:rPr lang="en-GB" dirty="0"/>
              <a:t>defining symbol of </a:t>
            </a:r>
            <a:r>
              <a:rPr lang="en-GB" dirty="0" smtClean="0"/>
              <a:t>Christianity.</a:t>
            </a:r>
          </a:p>
          <a:p>
            <a:r>
              <a:rPr lang="en-GB" dirty="0" smtClean="0"/>
              <a:t>“An emblem of suffering and shame. so I cherish the old rugged cross.</a:t>
            </a:r>
          </a:p>
          <a:p>
            <a:r>
              <a:rPr lang="en-GB" dirty="0"/>
              <a:t>Jesus Keep Me Near the Cross </a:t>
            </a:r>
          </a:p>
          <a:p>
            <a:r>
              <a:rPr lang="en-GB" dirty="0" smtClean="0"/>
              <a:t>Christian footballers?</a:t>
            </a:r>
            <a:endParaRPr lang="en-GB" dirty="0"/>
          </a:p>
          <a:p>
            <a:r>
              <a:rPr lang="en-GB" dirty="0"/>
              <a:t>Why do </a:t>
            </a:r>
            <a:r>
              <a:rPr lang="en-GB" dirty="0" smtClean="0"/>
              <a:t>the Chinese and Muslims </a:t>
            </a:r>
            <a:r>
              <a:rPr lang="en-GB" dirty="0"/>
              <a:t>in Arab and Muslim countries target the cross when they attack churches?</a:t>
            </a:r>
          </a:p>
          <a:p>
            <a:r>
              <a:rPr lang="en-GB" dirty="0" smtClean="0"/>
              <a:t>Egyptian Christians called </a:t>
            </a:r>
            <a:r>
              <a:rPr lang="en-GB" b="1" dirty="0" smtClean="0"/>
              <a:t>blue necks</a:t>
            </a:r>
            <a:r>
              <a:rPr lang="en-GB" dirty="0" smtClean="0"/>
              <a:t>.</a:t>
            </a:r>
            <a:endParaRPr lang="en-GB" dirty="0"/>
          </a:p>
          <a:p>
            <a:r>
              <a:rPr lang="en-GB" dirty="0" smtClean="0"/>
              <a:t>Muslim </a:t>
            </a:r>
            <a:r>
              <a:rPr lang="en-GB" dirty="0"/>
              <a:t>Messiah </a:t>
            </a:r>
            <a:r>
              <a:rPr lang="en-GB" dirty="0" smtClean="0"/>
              <a:t>breaks </a:t>
            </a:r>
            <a:r>
              <a:rPr lang="en-GB" dirty="0"/>
              <a:t>the cross at the end of </a:t>
            </a:r>
            <a:r>
              <a:rPr lang="en-GB" dirty="0" smtClean="0"/>
              <a:t>time?</a:t>
            </a:r>
            <a:endParaRPr lang="en-GB" dirty="0"/>
          </a:p>
          <a:p>
            <a:endParaRPr lang="en-GB" dirty="0"/>
          </a:p>
        </p:txBody>
      </p:sp>
    </p:spTree>
    <p:extLst>
      <p:ext uri="{BB962C8B-B14F-4D97-AF65-F5344CB8AC3E}">
        <p14:creationId xmlns:p14="http://schemas.microsoft.com/office/powerpoint/2010/main" val="1334139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Divine Paradox</a:t>
            </a:r>
            <a:r>
              <a:rPr lang="en-GB" dirty="0"/>
              <a:t/>
            </a:r>
            <a:br>
              <a:rPr lang="en-GB" dirty="0"/>
            </a:br>
            <a:endParaRPr lang="en-GB" dirty="0"/>
          </a:p>
        </p:txBody>
      </p:sp>
      <p:sp>
        <p:nvSpPr>
          <p:cNvPr id="3" name="Content Placeholder 2"/>
          <p:cNvSpPr>
            <a:spLocks noGrp="1"/>
          </p:cNvSpPr>
          <p:nvPr>
            <p:ph idx="1"/>
          </p:nvPr>
        </p:nvSpPr>
        <p:spPr>
          <a:xfrm>
            <a:off x="838200" y="1825625"/>
            <a:ext cx="4415725" cy="4351338"/>
          </a:xfrm>
        </p:spPr>
        <p:txBody>
          <a:bodyPr>
            <a:normAutofit/>
          </a:bodyPr>
          <a:lstStyle/>
          <a:p>
            <a:pPr marL="0" indent="0">
              <a:buNone/>
            </a:pPr>
            <a:endParaRPr lang="en-GB" dirty="0" smtClean="0"/>
          </a:p>
          <a:p>
            <a:pPr marL="0" indent="0">
              <a:buNone/>
            </a:pPr>
            <a:endParaRPr lang="en-GB" dirty="0" smtClean="0"/>
          </a:p>
          <a:p>
            <a:r>
              <a:rPr lang="en-GB" dirty="0" smtClean="0"/>
              <a:t>Man only seems to baulk at the divine</a:t>
            </a:r>
          </a:p>
          <a:p>
            <a:r>
              <a:rPr lang="en-GB" dirty="0" smtClean="0"/>
              <a:t>The God who created the Universe, is killed by a mob.</a:t>
            </a:r>
            <a:endParaRPr lang="en-GB" dirty="0"/>
          </a:p>
          <a:p>
            <a:endParaRPr lang="en-GB" dirty="0"/>
          </a:p>
        </p:txBody>
      </p:sp>
      <p:pic>
        <p:nvPicPr>
          <p:cNvPr id="4" name="Picture 3"/>
          <p:cNvPicPr>
            <a:picLocks noChangeAspect="1"/>
          </p:cNvPicPr>
          <p:nvPr/>
        </p:nvPicPr>
        <p:blipFill>
          <a:blip r:embed="rId2"/>
          <a:stretch>
            <a:fillRect/>
          </a:stretch>
        </p:blipFill>
        <p:spPr>
          <a:xfrm>
            <a:off x="5811864" y="365125"/>
            <a:ext cx="6177366" cy="6107246"/>
          </a:xfrm>
          <a:prstGeom prst="rect">
            <a:avLst/>
          </a:prstGeom>
        </p:spPr>
      </p:pic>
    </p:spTree>
    <p:extLst>
      <p:ext uri="{BB962C8B-B14F-4D97-AF65-F5344CB8AC3E}">
        <p14:creationId xmlns:p14="http://schemas.microsoft.com/office/powerpoint/2010/main" val="790786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Victory </a:t>
            </a:r>
            <a:endParaRPr lang="en-GB" dirty="0"/>
          </a:p>
        </p:txBody>
      </p:sp>
      <p:sp>
        <p:nvSpPr>
          <p:cNvPr id="3" name="Content Placeholder 2"/>
          <p:cNvSpPr>
            <a:spLocks noGrp="1"/>
          </p:cNvSpPr>
          <p:nvPr>
            <p:ph idx="1"/>
          </p:nvPr>
        </p:nvSpPr>
        <p:spPr/>
        <p:txBody>
          <a:bodyPr>
            <a:normAutofit/>
          </a:bodyPr>
          <a:lstStyle/>
          <a:p>
            <a:r>
              <a:rPr lang="en-GB" dirty="0"/>
              <a:t>Winning against or defeating an opponent or enemy in a battle or </a:t>
            </a:r>
            <a:r>
              <a:rPr lang="en-GB" dirty="0" smtClean="0"/>
              <a:t>competition:</a:t>
            </a:r>
          </a:p>
          <a:p>
            <a:pPr marL="0" indent="0">
              <a:buNone/>
            </a:pPr>
            <a:endParaRPr lang="en-GB" dirty="0" smtClean="0"/>
          </a:p>
          <a:p>
            <a:pPr lvl="0"/>
            <a:r>
              <a:rPr lang="en-GB" dirty="0"/>
              <a:t>An </a:t>
            </a:r>
            <a:r>
              <a:rPr lang="en-GB" dirty="0" smtClean="0"/>
              <a:t>enemy</a:t>
            </a:r>
            <a:endParaRPr lang="en-GB" dirty="0"/>
          </a:p>
          <a:p>
            <a:pPr lvl="0"/>
            <a:r>
              <a:rPr lang="en-GB" dirty="0"/>
              <a:t>A </a:t>
            </a:r>
            <a:r>
              <a:rPr lang="en-GB" dirty="0" smtClean="0"/>
              <a:t>war/competition</a:t>
            </a:r>
          </a:p>
          <a:p>
            <a:pPr lvl="0"/>
            <a:r>
              <a:rPr lang="en-GB" dirty="0" smtClean="0"/>
              <a:t>A cause</a:t>
            </a:r>
            <a:endParaRPr lang="en-GB" dirty="0"/>
          </a:p>
          <a:p>
            <a:pPr lvl="0"/>
            <a:r>
              <a:rPr lang="en-GB" dirty="0" smtClean="0"/>
              <a:t>Triumph.</a:t>
            </a:r>
            <a:endParaRPr lang="en-GB" dirty="0"/>
          </a:p>
          <a:p>
            <a:pPr lvl="0"/>
            <a:r>
              <a:rPr lang="en-GB" dirty="0"/>
              <a:t>A Hero</a:t>
            </a:r>
            <a:r>
              <a:rPr lang="en-GB" dirty="0" smtClean="0"/>
              <a:t>.</a:t>
            </a:r>
            <a:endParaRPr lang="en-GB" dirty="0"/>
          </a:p>
          <a:p>
            <a:endParaRPr lang="en-GB" dirty="0"/>
          </a:p>
        </p:txBody>
      </p:sp>
    </p:spTree>
    <p:extLst>
      <p:ext uri="{BB962C8B-B14F-4D97-AF65-F5344CB8AC3E}">
        <p14:creationId xmlns:p14="http://schemas.microsoft.com/office/powerpoint/2010/main" val="2013622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9241"/>
          </a:xfrm>
        </p:spPr>
        <p:txBody>
          <a:bodyPr>
            <a:normAutofit/>
          </a:bodyPr>
          <a:lstStyle/>
          <a:p>
            <a:r>
              <a:rPr lang="en-GB" dirty="0" smtClean="0"/>
              <a:t>1. An </a:t>
            </a:r>
            <a:r>
              <a:rPr lang="en-GB" dirty="0"/>
              <a:t>Enemy</a:t>
            </a:r>
          </a:p>
        </p:txBody>
      </p:sp>
      <p:pic>
        <p:nvPicPr>
          <p:cNvPr id="6146" name="Picture 2" descr="Image result for devil as roaring l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223" y="1619573"/>
            <a:ext cx="9753600" cy="5238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40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3743"/>
          </a:xfrm>
        </p:spPr>
        <p:txBody>
          <a:bodyPr/>
          <a:lstStyle/>
          <a:p>
            <a:r>
              <a:rPr lang="en-GB" dirty="0" smtClean="0"/>
              <a:t>2. A </a:t>
            </a:r>
            <a:r>
              <a:rPr lang="en-GB" dirty="0"/>
              <a:t>War</a:t>
            </a:r>
          </a:p>
        </p:txBody>
      </p:sp>
      <p:pic>
        <p:nvPicPr>
          <p:cNvPr id="7170" name="Picture 2" descr="Image result for weapons of our warfare are not car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8149" y="1472339"/>
            <a:ext cx="5395939" cy="5317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214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9980"/>
          </a:xfrm>
        </p:spPr>
        <p:txBody>
          <a:bodyPr/>
          <a:lstStyle/>
          <a:p>
            <a:r>
              <a:rPr lang="en-GB" dirty="0" smtClean="0"/>
              <a:t>3. A Cause</a:t>
            </a:r>
            <a:endParaRPr lang="en-GB" dirty="0"/>
          </a:p>
        </p:txBody>
      </p:sp>
      <p:pic>
        <p:nvPicPr>
          <p:cNvPr id="8196" name="Picture 4" descr="Image result for Christ Jesus came into the world to save sin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7547" y="1561269"/>
            <a:ext cx="7981626" cy="5180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506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3743"/>
          </a:xfrm>
        </p:spPr>
        <p:txBody>
          <a:bodyPr/>
          <a:lstStyle/>
          <a:p>
            <a:r>
              <a:rPr lang="en-GB" dirty="0" smtClean="0"/>
              <a:t>4. Triumph </a:t>
            </a:r>
            <a:r>
              <a:rPr lang="en-GB" dirty="0"/>
              <a:t>as the desired outcome</a:t>
            </a:r>
          </a:p>
        </p:txBody>
      </p:sp>
      <p:sp>
        <p:nvSpPr>
          <p:cNvPr id="3" name="Content Placeholder 2"/>
          <p:cNvSpPr>
            <a:spLocks noGrp="1"/>
          </p:cNvSpPr>
          <p:nvPr>
            <p:ph idx="1"/>
          </p:nvPr>
        </p:nvSpPr>
        <p:spPr>
          <a:xfrm>
            <a:off x="838200" y="1825625"/>
            <a:ext cx="3617563" cy="4351338"/>
          </a:xfrm>
        </p:spPr>
        <p:txBody>
          <a:bodyPr>
            <a:normAutofit fontScale="92500" lnSpcReduction="10000"/>
          </a:bodyPr>
          <a:lstStyle/>
          <a:p>
            <a:r>
              <a:rPr lang="en-GB" dirty="0"/>
              <a:t>1 Corinthians 15:55-57 </a:t>
            </a:r>
            <a:r>
              <a:rPr lang="en-GB" dirty="0" smtClean="0"/>
              <a:t> (</a:t>
            </a:r>
            <a:r>
              <a:rPr lang="en-GB" dirty="0"/>
              <a:t>KJV)</a:t>
            </a:r>
          </a:p>
          <a:p>
            <a:r>
              <a:rPr lang="en-GB" b="1" baseline="30000" dirty="0"/>
              <a:t>55 </a:t>
            </a:r>
            <a:r>
              <a:rPr lang="en-GB" dirty="0"/>
              <a:t>O death, where is thy sting? O grave, where is thy victory?</a:t>
            </a:r>
          </a:p>
          <a:p>
            <a:r>
              <a:rPr lang="en-GB" b="1" baseline="30000" dirty="0"/>
              <a:t>56 </a:t>
            </a:r>
            <a:r>
              <a:rPr lang="en-GB" dirty="0"/>
              <a:t>The sting of death is sin; and the strength of sin is the law.</a:t>
            </a:r>
          </a:p>
          <a:p>
            <a:r>
              <a:rPr lang="en-GB" b="1" baseline="30000" dirty="0"/>
              <a:t>57 </a:t>
            </a:r>
            <a:r>
              <a:rPr lang="en-GB" dirty="0"/>
              <a:t>But thanks be to God, which giveth us the victory through our Lord Jesus Christ.</a:t>
            </a:r>
          </a:p>
          <a:p>
            <a:endParaRPr lang="en-GB" dirty="0"/>
          </a:p>
        </p:txBody>
      </p:sp>
      <p:pic>
        <p:nvPicPr>
          <p:cNvPr id="10244" name="Picture 4" descr="Image result for o grave where is thy vic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9784" y="1766807"/>
            <a:ext cx="6572250" cy="4410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045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2243</TotalTime>
  <Words>653</Words>
  <Application>Microsoft Office PowerPoint</Application>
  <PresentationFormat>Widescreen</PresentationFormat>
  <Paragraphs>109</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Helvetica Neue</vt:lpstr>
      <vt:lpstr>Times New Roman</vt:lpstr>
      <vt:lpstr>Office Theme</vt:lpstr>
      <vt:lpstr>The Paradox of The Cross As Victory</vt:lpstr>
      <vt:lpstr>Tea Leaf Paradox</vt:lpstr>
      <vt:lpstr>The Cross is Many Things</vt:lpstr>
      <vt:lpstr>Divine Paradox </vt:lpstr>
      <vt:lpstr>Victory </vt:lpstr>
      <vt:lpstr>1. An Enemy</vt:lpstr>
      <vt:lpstr>2. A War</vt:lpstr>
      <vt:lpstr>3. A Cause</vt:lpstr>
      <vt:lpstr>4. Triumph as the desired outcome</vt:lpstr>
      <vt:lpstr>5.Christ the Victor/Hero.</vt:lpstr>
      <vt:lpstr>Paradoxes are Created by 1 </vt:lpstr>
      <vt:lpstr>Paradoxes are Created by 2 </vt:lpstr>
      <vt:lpstr>Paradoxes are Created by 3</vt:lpstr>
      <vt:lpstr>Paradoxes are Created by 4</vt:lpstr>
      <vt:lpstr>Battle for the Souls of Women and Men</vt:lpstr>
      <vt:lpstr>The Cross as Path to Life Eternal</vt:lpstr>
      <vt:lpstr>The Christian story retold: </vt:lpstr>
      <vt:lpstr>PowerPoint Presentation</vt:lpstr>
      <vt:lpstr>The Key word</vt:lpstr>
      <vt:lpstr>The Wonders of The Cross</vt:lpstr>
      <vt:lpstr>The Paradox Disarmed</vt:lpstr>
      <vt:lpstr>PowerPoint Presentation</vt:lpstr>
      <vt:lpstr>What is the Cross to You?</vt:lpstr>
      <vt:lpstr>Caliph Mu’awiyah</vt:lpstr>
      <vt:lpstr>PowerPoint Presentation</vt:lpstr>
      <vt:lpstr>The Cross Is Victory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 Shehadeh</dc:creator>
  <cp:lastModifiedBy>Emil Shehadeh</cp:lastModifiedBy>
  <cp:revision>42</cp:revision>
  <cp:lastPrinted>2020-03-14T12:13:10Z</cp:lastPrinted>
  <dcterms:created xsi:type="dcterms:W3CDTF">2020-03-01T17:04:04Z</dcterms:created>
  <dcterms:modified xsi:type="dcterms:W3CDTF">2020-03-15T08:42:27Z</dcterms:modified>
</cp:coreProperties>
</file>